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4" r:id="rId7"/>
    <p:sldId id="267" r:id="rId8"/>
    <p:sldId id="265" r:id="rId9"/>
    <p:sldId id="262" r:id="rId10"/>
    <p:sldId id="263" r:id="rId11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7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-80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27T10:56:34.152" idx="2">
    <p:pos x="4801" y="2184"/>
    <p:text>Лицензирование энергосбытовой деятельности
http://energo.blog/2018/07/licenzirovanie-jenergosbytovoj-dejatelnosti/</p:text>
  </p:cm>
  <p:cm authorId="0" dt="2018-06-21T13:18:15.815" idx="4">
    <p:pos x="2857" y="1906"/>
    <p:text>Другие (редкие) схемы электроснабжения
http://energo.blog/2017/07/drugie-redkie-shemy-jelektrosnabzhenija/</p:text>
  </p:cm>
  <p:cm authorId="0" dt="2018-06-21T13:19:01.861" idx="3">
    <p:pos x="3740" y="1281"/>
    <p:text>Гарантирующий поставщик или энергосбытовая организация (энергосбытовая компания). Кто лучше?
http://energo.blog/2017/05/garantirujushhij-postavshhik-ili-jenergosbytovaja-organizacija-kto-luchshe/</p:text>
  </p:cm>
  <p:cm authorId="0" dt="2018-06-21T13:19:30.282" idx="6">
    <p:pos x="1959" y="720"/>
    <p:text>Самостоятельное электроснабжение с оптового рынка электроэнергии
http://energo.blog/2017/06/samostojatelnoe-jelektrosnabzhenie-s-optovogo-rynka-jelektrojenergii/</p:text>
  </p:cm>
  <p:cm authorId="0" dt="2018-06-21T13:20:23.512" idx="7">
    <p:pos x="2184" y="720"/>
    <p:text>Выход на оптовый рынок электроэнергии. Куда идти?
http://energo.blog/2018/03/vyhod-na-orem/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6-21T13:21:26.350" idx="5">
    <p:pos x="3941" y="2881"/>
    <p:text>За что и кому платит потребитель, оплачивая электроэнергию? На примере бидона молока
http://energo.blog/2017/06/za-chto-i-komu-platit-potrebitel-oplachivaja-jelektrojenergiju-na-primere-bidona-moloka/</p:text>
  </p:cm>
  <p:cm authorId="0" dt="2018-06-21T13:21:57.287" idx="10">
    <p:pos x="4211" y="2472"/>
    <p:text>Основные механизмы расчетов конечной стоимости электроснабжения по договорам с энергосбытовыми организациями (энергосбытовыми компаниями)
http://energo.blog/2017/07/osnovnye-mehanizmy-raschetov-konechnoj-stoimosti-jelektrosnabzhenija-po-dogovoram-s-jenergosbytovoj-organizaciej/</p:text>
  </p:cm>
  <p:cm authorId="0" dt="2018-06-21T13:22:28.155" idx="9">
    <p:pos x="4160" y="662"/>
    <p:text>Описание ценовых категорий гарантирующего поставщика
http://energo.blog/2017/05/cenovye-kategorii/</p:text>
  </p:cm>
  <p:cm authorId="0" dt="2018-09-13T09:33:28.442" idx="71">
    <p:pos x="1656" y="267"/>
    <p:text>Определение объема потребления электроэнергии
http://energo.blog/2018/05/obem-potreblenija/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6-21T13:37:31.469" idx="26">
    <p:pos x="1239" y="366"/>
    <p:text>Выбор ценовой категории гарантирующего поставщика для потребителей свыше 670 кВт. Почему 3-4 ценовые категории выгоднее, 5-6 ценовые категории дороже?
http://energo.blog/2017/05/kakuju-vybrat-cenovuju-kategoriju-dlja-potrebitelej-svyshe-670-kvtch/</p:text>
  </p:cm>
  <p:cm authorId="0" dt="2018-06-21T13:40:29.590" idx="27">
    <p:pos x="5371" y="216"/>
    <p:text>Порядок переоформления документов о технологическом присоединении с целью указания в них информации о максимальной мощности
http://energo.blog/2017/07/porjadok-pereoformlenija-dokumentov-o-tehnologicheskom-prisoedinenii/</p:text>
  </p:cm>
  <p:cm authorId="0" dt="2018-06-21T13:42:07.678" idx="28">
    <p:pos x="3053" y="374"/>
    <p:text>Выбор ценовой категории гарантирующего поставщика для потребителей менее 670 кВт?
http://energo.blog/2017/06/kakuju-vybrat-cenovuju-kategoriju-dlja-potrebitelej-menee-670-kvtch/</p:text>
  </p:cm>
  <p:cm authorId="0" dt="2018-06-21T13:42:46.861" idx="29">
    <p:pos x="1494" y="533"/>
    <p:text>Расчет объема сетевой мощности
http://energo.blog/2017/07/raschet-obema-setevoj-moshhnosti/</p:text>
  </p:cm>
  <p:cm authorId="0" dt="2018-06-21T13:43:14.436" idx="30">
    <p:pos x="3139" y="1067"/>
    <p:text>Выбор варианта тарифа для расчетов за услуги по передаче электрической энергии (теория)
http://energo.blog/2017/07/vybor-varianta-tarifa-na-uslugi-po-peredache-ee/</p:text>
  </p:cm>
  <p:cm authorId="0" dt="2018-06-21T13:43:46.224" idx="31">
    <p:pos x="1874" y="537"/>
    <p:text>Расчет объема покупной (потребленной) мощности
http://energo.blog/2017/09/raschet-pokupnoj-moshhnosti/</p:text>
  </p:cm>
  <p:cm authorId="0" dt="2018-06-21T13:44:25.389" idx="32">
    <p:pos x="3053" y="551"/>
    <p:text>Видео. Пример расчета объемов сетевой и покупной (потребленной) мощности
http://energo.blog/2017/09/v-primer-rascheta-moshhnosti/</p:text>
  </p:cm>
  <p:cm authorId="0" dt="2018-06-21T13:44:54.543" idx="33">
    <p:pos x="3376" y="1070"/>
    <p:text>Видео. Пример расчета по выбору варианта тарифа на услуги по передаче электрической энергии
http://energo.blog/2017/10/v-primer-rascheta-tarifa-po-peredache/</p:text>
  </p:cm>
  <p:cm authorId="0" dt="2018-06-21T13:45:34.819" idx="34">
    <p:pos x="4325" y="466"/>
    <p:text>Превышение максимальной мощности потребителем
http://energo.blog/2017/11/prevyshenie-maksimalnoj-moshhnosti/</p:text>
  </p:cm>
  <p:cm authorId="0" dt="2018-06-21T13:46:47.701" idx="35">
    <p:pos x="4852" y="2891"/>
    <p:text>Расчеты по выбору ценовой категории / варианта тарифа оплаты услуг по передаче электрической энергии
http://energo.blog/2018/01/raschety-vybor-cenovoj-kategorii/</p:text>
  </p:cm>
  <p:cm authorId="0" dt="2018-06-21T14:52:54.835" idx="36">
    <p:pos x="5030" y="1445"/>
    <p:text>Потребители, ограниченные в выборе варианта тарифа на услуги по передаче э/э
http://energo.blog/2018/04/ogranichennye-v-vybore-tarifa/</p:text>
  </p:cm>
  <p:cm authorId="0" dt="2018-09-13T09:32:15.359" idx="70">
    <p:pos x="3142" y="1233"/>
    <p:text>Расчеты по выбору ценовой категории / варианта тарифа оплаты услуг по передаче электрической энергии
http://energo.blog/2018/01/raschety-vybor-cenovoj-kategorii/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6-25T10:31:48.633" idx="38">
    <p:pos x="164" y="624"/>
    <p:text>Как определить уровень напряжения для расчетов за услуги по передаче электроэнергии?
http://energo.blog/2017/06/kak-opredelit-uroven-naprjazhenija-dlja-raschetov-za-uslugi-po-peredache-jelektrojenergii/</p:text>
  </p:cm>
  <p:cm authorId="0" dt="2018-06-25T14:51:39.192" idx="39">
    <p:pos x="5271" y="1374"/>
    <p:text>Определение тарифного уровня напряжения при опосредованном присоединении
http://energo.blog/2018/02/oposredovannoe-prisoedinenie/</p:text>
  </p:cm>
  <p:cm authorId="0" dt="2018-06-25T15:15:10.313" idx="40">
    <p:pos x="5323" y="2156"/>
    <p:text>Уменьшить затраты на электроснабжение не оплачивая услуги по передаче электроэнергии. Возможно ли это?
http://energo.blog/2018/01/ne-oplachivaja-uslugi-po-peredache/</p:text>
  </p:cm>
  <p:cm authorId="0" dt="2018-06-25T15:17:03.524" idx="41">
    <p:pos x="3633" y="1719"/>
    <p:text>Аренда подстанции сетевой организацией. Риски для потребителя.
http://energo.blog/2017/10/arenda-podstancii-pljusy/</p:text>
  </p:cm>
  <p:cm authorId="0" dt="2018-06-25T15:17:51.105" idx="42">
    <p:pos x="3638" y="1820"/>
    <p:text>Аренда подстанции и других объектов электросетевого хозяйства сетевой организацией. Плюсы для потребителя.
http://energo.blog/2017/10/arenda-podstancii-pljusy/</p:text>
  </p:cm>
  <p:cm authorId="0" dt="2018-09-12T08:50:46.599" idx="37">
    <p:pos x="127" y="284"/>
    <p:text>Мероприятия по технологическому присоединению. Границы участка.
http://energo.blog/2018/07/meroprijatija-tp/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03T10:37:35.545" idx="43">
    <p:pos x="4805" y="214"/>
    <p:text>Гарантирующий поставщик или энергосбытовая организация (энергосбытовая компания). Кто лучше?
http://energo.blog/2017/05/garantirujushhij-postavshhik-ili-jenergosbytovaja-organizacija-kto-luchshe/</p:text>
  </p:cm>
  <p:cm authorId="0" dt="2018-07-03T10:38:19.135" idx="44">
    <p:pos x="2059" y="464"/>
    <p:text>Самостоятельное электроснабжение с оптового рынка электроэнергии
http://energo.blog/2017/06/samostojatelnoe-jelektrosnabzhenie-s-optovogo-rynka-jelektrojenergii/</p:text>
  </p:cm>
  <p:cm authorId="0" dt="2018-07-03T10:38:48.337" idx="45">
    <p:pos x="1940" y="161"/>
    <p:text>Другие (редкие) схемы электроснабжения
http://energo.blog/2017/07/drugie-redkie-shemy-jelektrosnabzhenija/</p:text>
  </p:cm>
  <p:cm authorId="0" dt="2018-07-03T10:39:39.901" idx="46">
    <p:pos x="1050" y="1011"/>
    <p:text>Выход на оптовый рынок электроэнергии. Куда идти?
http://energo.blog/2018/03/vyhod-na-orem/</p:text>
  </p:cm>
  <p:cm authorId="0" dt="2018-07-03T10:40:48.527" idx="47">
    <p:pos x="1814" y="2160"/>
    <p:text>АИИС КУЭ. Зачем нужна, почему так дорого, как сделать дешевле и чем это грозит?
http://energo.blog/2017/09/aiis-kuje-zachem-nuzhna/</p:text>
  </p:cm>
  <p:cm authorId="0" dt="2018-07-03T11:30:59.067" idx="58">
    <p:pos x="5162" y="847"/>
    <p:text>Основные механизмы расчетов конечной стоимости электроснабжения по договорам с энергосбытовыми организациями (энергосбытовыми компаниями)
http://energo.blog/2017/07/osnovnye-mehanizmy-raschetov-konechnoj-stoimosti-jelektrosnabzhenija-po-dogovoram-s-jenergosbytovoj-organizaciej/</p:text>
  </p:cm>
  <p:cm authorId="0" dt="2018-07-03T11:48:27.710" idx="59">
    <p:pos x="5247" y="1587"/>
    <p:text>Процедура перехода потребителя от гарантирующего поставщика к энергосбытовой организации. Шаги 1-2.
http://energo.blog/2018/06/poshagovaja-gp-eso1/</p:text>
  </p:cm>
  <p:cm authorId="0" dt="2018-09-12T09:09:53.788" idx="66">
    <p:pos x="5246" y="1671"/>
    <p:text>Процедура перехода от гарантирующего поставщика к энергосбытовой организации. Шаги 3-7.
http://energo.blog/2018/07/poshagovaja-gp-eso2/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05T10:15:44.767" idx="60">
    <p:pos x="182" y="250"/>
    <p:text>Расчет объема сетевой мощности
http://energo.blog/2017/07/raschet-obema-setevoj-moshhnosti/</p:text>
  </p:cm>
  <p:cm authorId="0" dt="2018-07-05T10:16:04.970" idx="61">
    <p:pos x="174" y="698"/>
    <p:text>Расчет объема покупной (потребленной) мощности
http://energo.blog/2017/09/raschet-pokupnoj-moshhnosti/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05T10:53:34.716" idx="62">
    <p:pos x="3727" y="426"/>
    <p:text>Ограничение режима потребления. Возможные действия потребителя и их последствия.
http://energo.blog/2018/03/ogranichenie-potrebitel/</p:text>
  </p:cm>
  <p:cm authorId="0" dt="2018-07-05T11:21:27.107" idx="64">
    <p:pos x="1619" y="744"/>
    <p:text>Превышение максимальной мощности потребителем
http://energo.blog/2017/11/prevyshenie-maksimalnoj-moshhnosti/</p:text>
  </p:cm>
  <p:cm authorId="0" dt="2018-07-05T11:22:39.888" idx="63">
    <p:pos x="940" y="2112"/>
    <p:text>Бездоговорное потребление. Частные случаи.
http://energo.blog/2018/03/bezdogovornoe-potreblenie-chastnye-sluchai/</p:text>
  </p:cm>
  <p:cm authorId="0" dt="2018-07-05T11:24:22.304" idx="65">
    <p:pos x="3527" y="2392"/>
    <p:text>Лицензирование энергосбытовой деятельности. При чем здесь потребители?
http://energo.blog/2018/04/licenzirovanie-jenergosbytovoj-dejatelnosti/</p:text>
  </p:cm>
  <p:cm authorId="0" dt="2018-09-12T09:13:27.125" idx="67">
    <p:pos x="1116" y="1164"/>
    <p:text>Безучетное потребление электрической энергии. Общие положения, оформляемые акты.
http://energo.blog/2018/06/bezuchetnoe-potreblenie-jelektricheskoj-jenergii-obshhie-polozhenija-oformljaemye-akty/</p:text>
  </p:cm>
  <p:cm authorId="0" dt="2018-09-12T09:13:57.551" idx="68">
    <p:pos x="1293" y="1162"/>
    <p:text>Безучетное потребление электрической энергии по истечении межповерочного интервала
http://energo.blog/2018/07/bezuchetnoe-potreblenie-2/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17005B-990E-48F9-A50F-8D56D4677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D77FB2-4538-4D51-9392-A7378D100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475A02-E460-445A-B5E5-BAAE2085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7145C9-7149-4D73-94F8-BC850345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136C54-0923-4756-8DB7-53804093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8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57E19C-3211-47E4-B150-4B62214A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AEF9B9B-820B-485A-B587-BCA9A050F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11A8B8-503C-476C-BF47-57631D73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50D9B4-2A10-4B91-AA8E-4A40D27A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38A177B-B53C-467D-981A-B4977630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7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7CE17D9-9241-4467-8AF8-7F04EC81E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43CA6E-2987-45AE-B54F-DEA0E96DD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6BFAAF-6DD1-4ACF-AE07-B263EF5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410E16-60E7-43C6-BE6D-1E354F0A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5A4B01-F9FF-416E-BB02-DC7D7CA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4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A8C9BB-8B7B-46B5-9E6A-CC467E27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741843-56F4-4016-AC84-448EDA96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5EDDC8-3768-4AD9-A3E3-1B547FFF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FB1A23-F550-4773-80D3-031320C3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1F5550-5A61-4E70-9611-DBE6C873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09A95B-ACB6-4B28-9D7A-D980B4A6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493198-C075-47F8-9D90-0C85FD4B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CDA3F9-7F88-4423-A6F1-43AB846F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42BE54-4C05-47E7-B589-BBD630FA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D042FC-5A5B-4471-BE96-BDD959E0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AAAF40-7719-428D-A16F-16E69B01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38A508-153D-4C19-9237-8AC8473C3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DA2F39-316F-4C9F-91F2-E65101FC4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5342C0-EC58-4886-97D3-4816C46B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9B20BE-86E6-46B6-9EE3-C918B2F2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428B362-C8D8-40E5-AA30-8565D224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4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5B71F2-2D7A-4AC6-854B-5E13B49F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0F3085-C460-44C2-ADB6-C068C7961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2A705F-C365-4886-A3EE-C1EAC7E55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E5E6604-FDD5-4E82-BAD1-6B6C33735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E9F1CA7-3305-4F60-92AD-242CDF45C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E94924A-E7E8-4EA7-9933-866A3B3D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9573277-F28D-417B-A0D9-2C6010CC9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748DD2F-C504-4457-BD6D-875EC9B8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0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655F9-D106-4BA1-A15D-17382555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98483E0-E393-4457-82CC-18B3CCAD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8E9030B-7DEA-4224-A9B6-21285485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78F5E4-7593-4D9F-8D46-A3ACA6E4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4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ABB5926-A5C7-4A0F-92A7-17D158A6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6AB3B8F-37B1-4B83-9889-64FCCB76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8DCF76-6CDE-4526-A383-EF41928A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8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45ED42-5393-4F20-BC85-06179DAE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E2C2B4-733B-45D1-B12E-9A336CAE6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57501B8-9B69-4879-BA96-0878954FB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30D5B4-BF3C-4F20-B82C-BAB50C8F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E76C27-916F-48CC-BA50-521B0304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1D8434-4168-412C-81EF-489639FB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07EEF2-A9D6-4100-BAD4-79A4FFFB9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7232A71-8C74-41C4-A21B-2CD616A7D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A4FBE68-449F-4114-8DAB-9FAAAD610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20A9B78-D865-4F8A-B73C-4E85D5B9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666EF4-A9C9-4272-88FB-BEC409A9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87D437-2AE1-443E-8FFA-FEC99846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8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051D6D-4DCB-409C-A468-A5F1C786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3757B32-163C-4E4F-912B-DE69139B7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5022EF-8694-4291-AE21-CA22FCFB8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2623-22BA-4212-803F-1566566F7C02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F274A4-D9B9-41B2-946C-3004E4926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04702E-C185-4792-B871-4D0E86A9A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1649-5470-4053-A9BB-83A993379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hyperlink" Target="http://elira.pro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13525E9-FDEE-490E-B2BF-C28519BFB7ED}"/>
              </a:ext>
            </a:extLst>
          </p:cNvPr>
          <p:cNvSpPr/>
          <p:nvPr/>
        </p:nvSpPr>
        <p:spPr>
          <a:xfrm>
            <a:off x="1657787" y="4027801"/>
            <a:ext cx="6886138" cy="814388"/>
          </a:xfrm>
          <a:prstGeom prst="rect">
            <a:avLst/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0" tIns="34290" rIns="67500" bIns="34290" rtlCol="0" anchor="ctr"/>
          <a:lstStyle/>
          <a:p>
            <a:pPr defTabSz="342900"/>
            <a:r>
              <a:rPr lang="ru-RU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Вебинар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Минимизация затрат на электроснабжение предприятий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B96F8CA-6346-48C9-8B61-4B8A8CAC6FA6}"/>
              </a:ext>
            </a:extLst>
          </p:cNvPr>
          <p:cNvSpPr>
            <a:spLocks/>
          </p:cNvSpPr>
          <p:nvPr/>
        </p:nvSpPr>
        <p:spPr>
          <a:xfrm>
            <a:off x="450057" y="3591286"/>
            <a:ext cx="2350294" cy="857997"/>
          </a:xfrm>
          <a:prstGeom prst="rect">
            <a:avLst/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en-US" sz="2700" b="1" dirty="0"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sz="2700" b="1" dirty="0"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13525E9-FDEE-490E-B2BF-C28519BFB7ED}"/>
              </a:ext>
            </a:extLst>
          </p:cNvPr>
          <p:cNvSpPr/>
          <p:nvPr/>
        </p:nvSpPr>
        <p:spPr>
          <a:xfrm>
            <a:off x="1581587" y="3621662"/>
            <a:ext cx="6086277" cy="814388"/>
          </a:xfrm>
          <a:prstGeom prst="rect">
            <a:avLst/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0" tIns="34290" rIns="67500" bIns="34290" rtlCol="0" anchor="ctr"/>
          <a:lstStyle/>
          <a:p>
            <a:pPr defTabSz="342900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Спасибо за внимание!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B96F8CA-6346-48C9-8B61-4B8A8CAC6FA6}"/>
              </a:ext>
            </a:extLst>
          </p:cNvPr>
          <p:cNvSpPr>
            <a:spLocks/>
          </p:cNvSpPr>
          <p:nvPr/>
        </p:nvSpPr>
        <p:spPr>
          <a:xfrm>
            <a:off x="373857" y="3185147"/>
            <a:ext cx="2350294" cy="857997"/>
          </a:xfrm>
          <a:prstGeom prst="rect">
            <a:avLst/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en-US" sz="2700" b="1" dirty="0"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sz="2700" b="1" dirty="0"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B96F8CA-6346-48C9-8B61-4B8A8CAC6FA6}"/>
              </a:ext>
            </a:extLst>
          </p:cNvPr>
          <p:cNvSpPr>
            <a:spLocks/>
          </p:cNvSpPr>
          <p:nvPr/>
        </p:nvSpPr>
        <p:spPr>
          <a:xfrm>
            <a:off x="6492717" y="4020284"/>
            <a:ext cx="2350294" cy="857997"/>
          </a:xfrm>
          <a:prstGeom prst="rect">
            <a:avLst/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Артем </a:t>
            </a:r>
            <a:r>
              <a:rPr lang="ru-RU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Туксин</a:t>
            </a:r>
            <a:endPara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342900"/>
            <a:endParaRPr lang="en-US" sz="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342900"/>
            <a:r>
              <a:rPr lang="en-US" sz="1800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tuksin@energo.blog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572666" y="168615"/>
            <a:ext cx="6370292" cy="40929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ru-RU" sz="6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«Бумажно-денежная» схема поставки э/э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20340" y="2374114"/>
            <a:ext cx="6031310" cy="1771166"/>
          </a:xfrm>
          <a:prstGeom prst="roundRect">
            <a:avLst>
              <a:gd name="adj" fmla="val 6490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Розничный рынок </a:t>
            </a:r>
          </a:p>
          <a:p>
            <a:pPr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электроэнергии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720340" y="563881"/>
            <a:ext cx="6031310" cy="1706880"/>
          </a:xfrm>
          <a:prstGeom prst="roundRect">
            <a:avLst>
              <a:gd name="adj" fmla="val 6490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Оптовый рынок </a:t>
            </a:r>
          </a:p>
          <a:p>
            <a:pPr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электрической </a:t>
            </a:r>
          </a:p>
          <a:p>
            <a:pPr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энергии и мощности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613" y="168613"/>
            <a:ext cx="2256817" cy="40929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«Физическая» схема    поставки э/э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в структуре электроэнергетики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2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5836031" y="3676243"/>
            <a:ext cx="1378276" cy="335601"/>
          </a:xfrm>
          <a:prstGeom prst="roundRect">
            <a:avLst>
              <a:gd name="adj" fmla="val 2018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err="1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Субабоненты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4271763" y="3662301"/>
            <a:ext cx="1378276" cy="335601"/>
          </a:xfrm>
          <a:prstGeom prst="roundRect">
            <a:avLst>
              <a:gd name="adj" fmla="val 2018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Транзитники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3182915" y="2086122"/>
            <a:ext cx="2941187" cy="454787"/>
          </a:xfrm>
          <a:prstGeom prst="roundRect">
            <a:avLst>
              <a:gd name="adj" fmla="val 11837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Гарантирующий поставщик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Энергосбытовая организация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3886200" y="2693884"/>
            <a:ext cx="4175761" cy="294546"/>
          </a:xfrm>
          <a:prstGeom prst="roundRect">
            <a:avLst>
              <a:gd name="adj" fmla="val 15462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Сетевая организация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4400444" y="706367"/>
            <a:ext cx="2871174" cy="319067"/>
          </a:xfrm>
          <a:prstGeom prst="roundRect">
            <a:avLst>
              <a:gd name="adj" fmla="val 2018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Генерирующие компании</a:t>
            </a:r>
            <a:endParaRPr lang="ru-RU" sz="12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3306070" y="3097584"/>
            <a:ext cx="1457239" cy="440987"/>
          </a:xfrm>
          <a:prstGeom prst="roundRect">
            <a:avLst>
              <a:gd name="adj" fmla="val 11837"/>
            </a:avLst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Энергосбытовая организация</a:t>
            </a:r>
          </a:p>
        </p:txBody>
      </p:sp>
      <p:sp>
        <p:nvSpPr>
          <p:cNvPr id="17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4738504" y="1210799"/>
            <a:ext cx="3753254" cy="640861"/>
          </a:xfrm>
          <a:prstGeom prst="roundRect">
            <a:avLst>
              <a:gd name="adj" fmla="val 20182"/>
            </a:avLst>
          </a:prstGeom>
          <a:solidFill>
            <a:schemeClr val="bg1"/>
          </a:solidFill>
          <a:ln w="1270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Инфраструктура</a:t>
            </a:r>
          </a:p>
          <a:p>
            <a:pPr algn="ctr"/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(Ассоциация «НП Совет рынка», АО «АТС», </a:t>
            </a:r>
          </a:p>
          <a:p>
            <a:pPr algn="ctr"/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«ЦФР», АО «СО ЕЭС»)</a:t>
            </a:r>
            <a:endParaRPr lang="ru-RU" sz="10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426288" y="797661"/>
            <a:ext cx="1682692" cy="526100"/>
          </a:xfrm>
          <a:prstGeom prst="roundRect">
            <a:avLst>
              <a:gd name="adj" fmla="val 14019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Генерирующие компании</a:t>
            </a:r>
            <a:endParaRPr lang="ru-RU" sz="12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426288" y="1650853"/>
            <a:ext cx="1682691" cy="556466"/>
          </a:xfrm>
          <a:prstGeom prst="roundRect">
            <a:avLst>
              <a:gd name="adj" fmla="val 15462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Сетевая организация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426288" y="2540909"/>
            <a:ext cx="1682693" cy="561221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426288" y="3382642"/>
            <a:ext cx="1682691" cy="521391"/>
          </a:xfrm>
          <a:prstGeom prst="roundRect">
            <a:avLst>
              <a:gd name="adj" fmla="val 16451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err="1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Субабоненты</a:t>
            </a:r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Транзитники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3" name="Прямая со стрелкой 32"/>
          <p:cNvCxnSpPr>
            <a:endCxn id="19" idx="0"/>
          </p:cNvCxnSpPr>
          <p:nvPr/>
        </p:nvCxnSpPr>
        <p:spPr>
          <a:xfrm>
            <a:off x="1267634" y="1323761"/>
            <a:ext cx="0" cy="327092"/>
          </a:xfrm>
          <a:prstGeom prst="straightConnector1">
            <a:avLst/>
          </a:prstGeom>
          <a:ln w="31750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9" idx="2"/>
            <a:endCxn id="20" idx="0"/>
          </p:cNvCxnSpPr>
          <p:nvPr/>
        </p:nvCxnSpPr>
        <p:spPr>
          <a:xfrm>
            <a:off x="1267634" y="2207319"/>
            <a:ext cx="1" cy="333590"/>
          </a:xfrm>
          <a:prstGeom prst="straightConnector1">
            <a:avLst/>
          </a:prstGeom>
          <a:ln w="31750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0" idx="2"/>
            <a:endCxn id="21" idx="0"/>
          </p:cNvCxnSpPr>
          <p:nvPr/>
        </p:nvCxnSpPr>
        <p:spPr>
          <a:xfrm flipH="1">
            <a:off x="1267634" y="3102130"/>
            <a:ext cx="1" cy="280512"/>
          </a:xfrm>
          <a:prstGeom prst="straightConnector1">
            <a:avLst/>
          </a:prstGeom>
          <a:ln w="31750">
            <a:solidFill>
              <a:schemeClr val="tx2"/>
            </a:solidFill>
            <a:prstDash val="sysDot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035197" y="1023904"/>
            <a:ext cx="0" cy="1062218"/>
          </a:xfrm>
          <a:prstGeom prst="straightConnector1">
            <a:avLst/>
          </a:prstGeom>
          <a:ln w="31750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659822" y="2540909"/>
            <a:ext cx="0" cy="618101"/>
          </a:xfrm>
          <a:prstGeom prst="straightConnector1">
            <a:avLst/>
          </a:prstGeom>
          <a:ln w="31750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6" idx="0"/>
          </p:cNvCxnSpPr>
          <p:nvPr/>
        </p:nvCxnSpPr>
        <p:spPr>
          <a:xfrm>
            <a:off x="4034690" y="2540909"/>
            <a:ext cx="0" cy="556675"/>
          </a:xfrm>
          <a:prstGeom prst="straightConnector1">
            <a:avLst/>
          </a:prstGeom>
          <a:ln w="22225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6" idx="3"/>
            <a:endCxn id="10" idx="1"/>
          </p:cNvCxnSpPr>
          <p:nvPr/>
        </p:nvCxnSpPr>
        <p:spPr>
          <a:xfrm>
            <a:off x="4763309" y="3318078"/>
            <a:ext cx="271888" cy="0"/>
          </a:xfrm>
          <a:prstGeom prst="straightConnector1">
            <a:avLst/>
          </a:prstGeom>
          <a:ln w="22225">
            <a:solidFill>
              <a:schemeClr val="tx2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312074" y="3492386"/>
            <a:ext cx="1" cy="183047"/>
          </a:xfrm>
          <a:prstGeom prst="straightConnector1">
            <a:avLst/>
          </a:prstGeom>
          <a:ln w="31750">
            <a:solidFill>
              <a:schemeClr val="tx2"/>
            </a:solidFill>
            <a:prstDash val="sysDot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7086600" y="3583909"/>
            <a:ext cx="892549" cy="257439"/>
          </a:xfrm>
          <a:prstGeom prst="roundRect">
            <a:avLst>
              <a:gd name="adj" fmla="val 11837"/>
            </a:avLst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5035197" y="3159010"/>
            <a:ext cx="2051403" cy="318136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256625" y="2540909"/>
            <a:ext cx="0" cy="1134524"/>
          </a:xfrm>
          <a:prstGeom prst="straightConnector1">
            <a:avLst/>
          </a:prstGeom>
          <a:ln w="31750">
            <a:solidFill>
              <a:schemeClr val="tx2"/>
            </a:solidFill>
            <a:prstDash val="sysDot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3368039" y="137160"/>
            <a:ext cx="1706881" cy="4271583"/>
          </a:xfrm>
          <a:prstGeom prst="roundRect">
            <a:avLst>
              <a:gd name="adj" fmla="val 6490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/>
            <a:endParaRPr lang="ru-RU" sz="11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4869179" y="1789101"/>
            <a:ext cx="2796540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846318" y="2985441"/>
            <a:ext cx="2796540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846318" y="4019723"/>
            <a:ext cx="2796540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846319" y="762874"/>
            <a:ext cx="2796540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212080" y="2006429"/>
            <a:ext cx="2210993" cy="13152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4,6 ЦК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12080" y="974374"/>
            <a:ext cx="2210993" cy="945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3,5 ЦК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Составляющие конечной цены электроснабжения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3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152400" y="297180"/>
            <a:ext cx="1211580" cy="1923912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Генерирующие компании</a:t>
            </a:r>
            <a:endParaRPr lang="ru-RU" sz="11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152400" y="2421528"/>
            <a:ext cx="1211581" cy="853340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Сетевая организация</a:t>
            </a:r>
            <a:endParaRPr lang="ru-RU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7642860" y="259846"/>
            <a:ext cx="1300098" cy="2826254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клиент ГП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3589019" y="297786"/>
            <a:ext cx="1257300" cy="2788314"/>
          </a:xfrm>
          <a:prstGeom prst="roundRect">
            <a:avLst>
              <a:gd name="adj" fmla="val 7687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Гаранти-рующий</a:t>
            </a: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поставщик</a:t>
            </a:r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405388" y="229206"/>
            <a:ext cx="196265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Электрическая энергия</a:t>
            </a:r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товар</a:t>
            </a:r>
          </a:p>
          <a:p>
            <a:pPr algn="ctr"/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Оплачивается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исходя из объема потребленной э/э (определяется по приборам учета)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5388" y="1143874"/>
            <a:ext cx="19626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Мощность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товар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Оплачивается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по объемам фактически потребленной мощности (рассчитывается по алгоритму исходя из почасовых объемов потребления э/э)</a:t>
            </a:r>
          </a:p>
        </p:txBody>
      </p:sp>
      <p:sp>
        <p:nvSpPr>
          <p:cNvPr id="21" name="TextBox 22"/>
          <p:cNvSpPr txBox="1"/>
          <p:nvPr/>
        </p:nvSpPr>
        <p:spPr>
          <a:xfrm>
            <a:off x="1405387" y="2440617"/>
            <a:ext cx="192922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по передаче э/э.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Оплачиваются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по одноставочному или двухставочному тарифу</a:t>
            </a:r>
          </a:p>
        </p:txBody>
      </p:sp>
      <p:sp>
        <p:nvSpPr>
          <p:cNvPr id="23" name="TextBox 25"/>
          <p:cNvSpPr txBox="1"/>
          <p:nvPr/>
        </p:nvSpPr>
        <p:spPr>
          <a:xfrm>
            <a:off x="1527305" y="3275373"/>
            <a:ext cx="167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инфраструктурных </a:t>
            </a:r>
            <a:r>
              <a:rPr lang="ru-RU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организаций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Оплачиваются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исходя из факта потребления э/э</a:t>
            </a:r>
          </a:p>
        </p:txBody>
      </p:sp>
      <p:sp>
        <p:nvSpPr>
          <p:cNvPr id="24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152400" y="3658614"/>
            <a:ext cx="1220678" cy="577469"/>
          </a:xfrm>
          <a:prstGeom prst="roundRect">
            <a:avLst>
              <a:gd name="adj" fmla="val 12265"/>
            </a:avLst>
          </a:prstGeom>
          <a:solidFill>
            <a:schemeClr val="bg1"/>
          </a:solidFill>
          <a:ln w="1270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Инфра-структура</a:t>
            </a:r>
          </a:p>
        </p:txBody>
      </p:sp>
      <p:sp>
        <p:nvSpPr>
          <p:cNvPr id="25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3589019" y="3275373"/>
            <a:ext cx="1257299" cy="962748"/>
          </a:xfrm>
          <a:prstGeom prst="roundRect">
            <a:avLst>
              <a:gd name="adj" fmla="val 6746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</a:t>
            </a: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-сбытовая организация</a:t>
            </a:r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7642859" y="3274867"/>
            <a:ext cx="1300103" cy="963253"/>
          </a:xfrm>
          <a:prstGeom prst="roundRect">
            <a:avLst>
              <a:gd name="adj" fmla="val 918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клиент ЭСО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73980" y="1212346"/>
            <a:ext cx="2286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Электрическая энергия</a:t>
            </a:r>
            <a:r>
              <a:rPr lang="ru-RU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э/э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услуги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по передаче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инфраструктура + </a:t>
            </a:r>
            <a:r>
              <a:rPr lang="ru-RU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по сбыту</a:t>
            </a:r>
            <a:endParaRPr lang="ru-RU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85"/>
          <p:cNvSpPr txBox="1"/>
          <p:nvPr/>
        </p:nvSpPr>
        <p:spPr>
          <a:xfrm>
            <a:off x="5303518" y="1673685"/>
            <a:ext cx="20357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Мощность: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мощность</a:t>
            </a:r>
            <a:endParaRPr lang="ru-RU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37073" y="219235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Электрическая энергия: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электрическая энергия + услуги по передаче </a:t>
            </a:r>
            <a:r>
              <a:rPr lang="ru-RU" sz="900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(потери)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инфраструктура + </a:t>
            </a:r>
            <a:r>
              <a:rPr lang="ru-RU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по сбыту</a:t>
            </a:r>
            <a:endParaRPr lang="ru-RU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85"/>
          <p:cNvSpPr txBox="1"/>
          <p:nvPr/>
        </p:nvSpPr>
        <p:spPr>
          <a:xfrm>
            <a:off x="5350431" y="2798472"/>
            <a:ext cx="2035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Мощность: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мощность + </a:t>
            </a:r>
            <a:r>
              <a:rPr lang="ru-RU" sz="900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услуги по передаче (содержание электрических сетей)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210887" y="161431"/>
            <a:ext cx="2210993" cy="71429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 ЦК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25300" y="367895"/>
            <a:ext cx="2286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Электрическая энергия: </a:t>
            </a:r>
            <a:r>
              <a:rPr lang="ru-RU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э/э + мощность + </a:t>
            </a: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по передаче 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инфраструктура + </a:t>
            </a:r>
            <a:r>
              <a:rPr lang="ru-RU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услуги по сбыту</a:t>
            </a:r>
            <a:endParaRPr lang="ru-RU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12081" y="3680293"/>
            <a:ext cx="2174090" cy="48162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Согласно условиям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363980" y="1037194"/>
            <a:ext cx="2004059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363982" y="2082593"/>
            <a:ext cx="2004057" cy="1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373078" y="3106009"/>
            <a:ext cx="1994961" cy="1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373078" y="4095923"/>
            <a:ext cx="1994961" cy="1599"/>
          </a:xfrm>
          <a:prstGeom prst="straightConnector1">
            <a:avLst/>
          </a:prstGeom>
          <a:ln w="31750">
            <a:solidFill>
              <a:schemeClr val="tx2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3001080" y="2663576"/>
            <a:ext cx="5914319" cy="1761650"/>
          </a:xfrm>
          <a:prstGeom prst="roundRect">
            <a:avLst>
              <a:gd name="adj" fmla="val 5643"/>
            </a:avLst>
          </a:prstGeom>
          <a:solidFill>
            <a:schemeClr val="bg1"/>
          </a:solidFill>
          <a:ln w="9525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ru-RU" sz="11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91"/>
          <p:cNvSpPr txBox="1"/>
          <p:nvPr/>
        </p:nvSpPr>
        <p:spPr>
          <a:xfrm>
            <a:off x="2902020" y="2664298"/>
            <a:ext cx="3841680" cy="26161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>
            <a:defPPr>
              <a:defRPr lang="ru-RU"/>
            </a:defPPr>
            <a:lvl1pPr algn="ctr">
              <a:defRPr sz="1100" b="1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Неравномерность профиля </a:t>
            </a:r>
            <a:r>
              <a:rPr lang="ru-RU" dirty="0" smtClean="0"/>
              <a:t>нагрузки</a:t>
            </a:r>
            <a:endParaRPr lang="ru-RU" dirty="0"/>
          </a:p>
        </p:txBody>
      </p:sp>
      <p:sp>
        <p:nvSpPr>
          <p:cNvPr id="29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7622157" y="244746"/>
            <a:ext cx="1320806" cy="1133966"/>
          </a:xfrm>
          <a:prstGeom prst="roundRect">
            <a:avLst>
              <a:gd name="adj" fmla="val 691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Требуется переоформления </a:t>
            </a:r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о технологическом </a:t>
            </a:r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присоединении</a:t>
            </a:r>
            <a:endParaRPr lang="ru-RU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1310641" y="205740"/>
            <a:ext cx="5021580" cy="502921"/>
          </a:xfrm>
          <a:prstGeom prst="roundRect">
            <a:avLst>
              <a:gd name="adj" fmla="val 16516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Максимальная мощность</a:t>
            </a:r>
          </a:p>
        </p:txBody>
      </p:sp>
      <p:sp>
        <p:nvSpPr>
          <p:cNvPr id="17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3566105" y="554333"/>
            <a:ext cx="1682693" cy="1891688"/>
          </a:xfrm>
          <a:prstGeom prst="roundRect">
            <a:avLst>
              <a:gd name="adj" fmla="val 4826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</a:t>
            </a:r>
            <a:r>
              <a:rPr lang="ru-RU" sz="1100" b="1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670 кВт.</a:t>
            </a:r>
          </a:p>
        </p:txBody>
      </p:sp>
      <p:sp>
        <p:nvSpPr>
          <p:cNvPr id="18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95300" y="566705"/>
            <a:ext cx="1821180" cy="1483763"/>
          </a:xfrm>
          <a:prstGeom prst="roundRect">
            <a:avLst>
              <a:gd name="adj" fmla="val 4306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100" b="1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670 кВт.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наиболее экономически эффективной ценовой категории ГП</a:t>
            </a: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4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36166" y="924404"/>
            <a:ext cx="5957247" cy="294796"/>
          </a:xfrm>
          <a:prstGeom prst="roundRect">
            <a:avLst>
              <a:gd name="adj" fmla="val 16996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Рассчитать объемы сетевой и покупной </a:t>
            </a: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мощности (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нужны </a:t>
            </a:r>
            <a:r>
              <a:rPr lang="ru-RU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почасовки</a:t>
            </a:r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4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5940703" y="812722"/>
            <a:ext cx="1347521" cy="836762"/>
          </a:xfrm>
          <a:prstGeom prst="roundRect">
            <a:avLst>
              <a:gd name="adj" fmla="val 15397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Убедиться, что отсутствует превышение максимальной мощности</a:t>
            </a:r>
          </a:p>
        </p:txBody>
      </p:sp>
      <p:sp>
        <p:nvSpPr>
          <p:cNvPr id="22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6207275" y="321398"/>
            <a:ext cx="1682693" cy="272375"/>
          </a:xfrm>
          <a:prstGeom prst="roundRect">
            <a:avLst>
              <a:gd name="adj" fmla="val 1524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указана в кВт.</a:t>
            </a:r>
          </a:p>
        </p:txBody>
      </p:sp>
      <p:sp>
        <p:nvSpPr>
          <p:cNvPr id="2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36167" y="1416812"/>
            <a:ext cx="5555033" cy="477677"/>
          </a:xfrm>
          <a:prstGeom prst="roundRect">
            <a:avLst>
              <a:gd name="adj" fmla="val 18591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Определить наиболее экономический эффективный тариф на передачу электроэнергии (</a:t>
            </a:r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одноставочный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</a:t>
            </a:r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двухставочный</a:t>
            </a: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606040" y="2050468"/>
            <a:ext cx="3253740" cy="256388"/>
          </a:xfrm>
          <a:prstGeom prst="roundRect">
            <a:avLst>
              <a:gd name="adj" fmla="val 18444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Сравнить эффективность 3/4 ЦК с 1 ЦК</a:t>
            </a:r>
            <a:endParaRPr lang="ru-RU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344637" y="2503556"/>
            <a:ext cx="2291883" cy="1667680"/>
          </a:xfrm>
          <a:prstGeom prst="roundRect">
            <a:avLst>
              <a:gd name="adj" fmla="val 5643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b="1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Расчеты целесообразно актуализировать после каждого изменения тарифов на услуги по передаче </a:t>
            </a:r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РЭК </a:t>
            </a:r>
          </a:p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реже 1 раза в год)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181085" y="4082245"/>
            <a:ext cx="563995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563091" y="3014573"/>
            <a:ext cx="152" cy="119204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92"/>
          <p:cNvSpPr txBox="1"/>
          <p:nvPr/>
        </p:nvSpPr>
        <p:spPr>
          <a:xfrm rot="16200000">
            <a:off x="2764145" y="3332671"/>
            <a:ext cx="10396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Стоимость услуг по передаче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563093" y="3642527"/>
            <a:ext cx="5038887" cy="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70711" y="4296715"/>
            <a:ext cx="648072" cy="0"/>
          </a:xfrm>
          <a:prstGeom prst="straightConnector1">
            <a:avLst/>
          </a:prstGeom>
          <a:ln w="31750">
            <a:solidFill>
              <a:schemeClr val="tx2"/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95"/>
          <p:cNvSpPr txBox="1"/>
          <p:nvPr/>
        </p:nvSpPr>
        <p:spPr>
          <a:xfrm>
            <a:off x="3103507" y="4163615"/>
            <a:ext cx="23656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Равномерная нагрузка</a:t>
            </a:r>
          </a:p>
        </p:txBody>
      </p:sp>
      <p:sp>
        <p:nvSpPr>
          <p:cNvPr id="38" name="TextBox 96"/>
          <p:cNvSpPr txBox="1"/>
          <p:nvPr/>
        </p:nvSpPr>
        <p:spPr>
          <a:xfrm>
            <a:off x="5591711" y="4163615"/>
            <a:ext cx="3237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5pPr>
            <a:lvl6pPr marL="2286000" defTabSz="914400">
              <a:defRPr>
                <a:latin typeface="Arial" charset="0"/>
              </a:defRPr>
            </a:lvl6pPr>
            <a:lvl7pPr marL="2743200" defTabSz="914400">
              <a:defRPr>
                <a:latin typeface="Arial" charset="0"/>
              </a:defRPr>
            </a:lvl7pPr>
            <a:lvl8pPr marL="3200400" defTabSz="914400">
              <a:defRPr>
                <a:latin typeface="Arial" charset="0"/>
              </a:defRPr>
            </a:lvl8pPr>
            <a:lvl9pPr marL="3657600" defTabSz="914400">
              <a:defRPr>
                <a:latin typeface="Arial" charset="0"/>
              </a:defRPr>
            </a:lvl9pPr>
          </a:lstStyle>
          <a:p>
            <a:r>
              <a:rPr lang="ru-RU" dirty="0"/>
              <a:t>Значительные изменения нагрузки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3095096" y="4268670"/>
            <a:ext cx="328612" cy="37395"/>
          </a:xfrm>
          <a:custGeom>
            <a:avLst/>
            <a:gdLst>
              <a:gd name="connsiteX0" fmla="*/ 0 w 328612"/>
              <a:gd name="connsiteY0" fmla="*/ 33438 h 42963"/>
              <a:gd name="connsiteX1" fmla="*/ 138112 w 328612"/>
              <a:gd name="connsiteY1" fmla="*/ 100 h 42963"/>
              <a:gd name="connsiteX2" fmla="*/ 328612 w 328612"/>
              <a:gd name="connsiteY2" fmla="*/ 42963 h 4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612" h="42963">
                <a:moveTo>
                  <a:pt x="0" y="33438"/>
                </a:moveTo>
                <a:cubicBezTo>
                  <a:pt x="41671" y="15975"/>
                  <a:pt x="83343" y="-1488"/>
                  <a:pt x="138112" y="100"/>
                </a:cubicBezTo>
                <a:cubicBezTo>
                  <a:pt x="192881" y="1687"/>
                  <a:pt x="260746" y="22325"/>
                  <a:pt x="328612" y="42963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8481295" y="4161751"/>
            <a:ext cx="361824" cy="141896"/>
          </a:xfrm>
          <a:custGeom>
            <a:avLst/>
            <a:gdLst>
              <a:gd name="connsiteX0" fmla="*/ 0 w 266993"/>
              <a:gd name="connsiteY0" fmla="*/ 163022 h 163022"/>
              <a:gd name="connsiteX1" fmla="*/ 114300 w 266993"/>
              <a:gd name="connsiteY1" fmla="*/ 134447 h 163022"/>
              <a:gd name="connsiteX2" fmla="*/ 152400 w 266993"/>
              <a:gd name="connsiteY2" fmla="*/ 24909 h 163022"/>
              <a:gd name="connsiteX3" fmla="*/ 166687 w 266993"/>
              <a:gd name="connsiteY3" fmla="*/ 5859 h 163022"/>
              <a:gd name="connsiteX4" fmla="*/ 180975 w 266993"/>
              <a:gd name="connsiteY4" fmla="*/ 10622 h 163022"/>
              <a:gd name="connsiteX5" fmla="*/ 219075 w 266993"/>
              <a:gd name="connsiteY5" fmla="*/ 120159 h 163022"/>
              <a:gd name="connsiteX6" fmla="*/ 266700 w 266993"/>
              <a:gd name="connsiteY6" fmla="*/ 153497 h 16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993" h="163022">
                <a:moveTo>
                  <a:pt x="0" y="163022"/>
                </a:moveTo>
                <a:cubicBezTo>
                  <a:pt x="44450" y="160244"/>
                  <a:pt x="88900" y="157466"/>
                  <a:pt x="114300" y="134447"/>
                </a:cubicBezTo>
                <a:cubicBezTo>
                  <a:pt x="139700" y="111428"/>
                  <a:pt x="143669" y="46340"/>
                  <a:pt x="152400" y="24909"/>
                </a:cubicBezTo>
                <a:cubicBezTo>
                  <a:pt x="161131" y="3478"/>
                  <a:pt x="161925" y="8240"/>
                  <a:pt x="166687" y="5859"/>
                </a:cubicBezTo>
                <a:cubicBezTo>
                  <a:pt x="171449" y="3478"/>
                  <a:pt x="172244" y="-8428"/>
                  <a:pt x="180975" y="10622"/>
                </a:cubicBezTo>
                <a:cubicBezTo>
                  <a:pt x="189706" y="29672"/>
                  <a:pt x="204788" y="96347"/>
                  <a:pt x="219075" y="120159"/>
                </a:cubicBezTo>
                <a:cubicBezTo>
                  <a:pt x="233362" y="143971"/>
                  <a:pt x="270669" y="125716"/>
                  <a:pt x="266700" y="153497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Box 99"/>
          <p:cNvSpPr txBox="1"/>
          <p:nvPr/>
        </p:nvSpPr>
        <p:spPr>
          <a:xfrm>
            <a:off x="3655670" y="2945517"/>
            <a:ext cx="1515043" cy="21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Одноставочный тариф</a:t>
            </a:r>
          </a:p>
        </p:txBody>
      </p:sp>
      <p:sp>
        <p:nvSpPr>
          <p:cNvPr id="42" name="TextBox 100"/>
          <p:cNvSpPr txBox="1"/>
          <p:nvPr/>
        </p:nvSpPr>
        <p:spPr>
          <a:xfrm>
            <a:off x="6444855" y="2739775"/>
            <a:ext cx="1208036" cy="34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Двухставочный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тариф</a:t>
            </a:r>
          </a:p>
        </p:txBody>
      </p:sp>
      <p:sp>
        <p:nvSpPr>
          <p:cNvPr id="43" name="Полилиния 42"/>
          <p:cNvSpPr/>
          <p:nvPr/>
        </p:nvSpPr>
        <p:spPr>
          <a:xfrm>
            <a:off x="3563243" y="2827316"/>
            <a:ext cx="5016500" cy="1099714"/>
          </a:xfrm>
          <a:custGeom>
            <a:avLst/>
            <a:gdLst>
              <a:gd name="connsiteX0" fmla="*/ 0 w 5016500"/>
              <a:gd name="connsiteY0" fmla="*/ 1143000 h 1143000"/>
              <a:gd name="connsiteX1" fmla="*/ 2590800 w 5016500"/>
              <a:gd name="connsiteY1" fmla="*/ 901700 h 1143000"/>
              <a:gd name="connsiteX2" fmla="*/ 4076700 w 5016500"/>
              <a:gd name="connsiteY2" fmla="*/ 533400 h 1143000"/>
              <a:gd name="connsiteX3" fmla="*/ 5016500 w 5016500"/>
              <a:gd name="connsiteY3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6500" h="1143000">
                <a:moveTo>
                  <a:pt x="0" y="1143000"/>
                </a:moveTo>
                <a:cubicBezTo>
                  <a:pt x="955675" y="1073150"/>
                  <a:pt x="1911350" y="1003300"/>
                  <a:pt x="2590800" y="901700"/>
                </a:cubicBezTo>
                <a:cubicBezTo>
                  <a:pt x="3270250" y="800100"/>
                  <a:pt x="3672417" y="683683"/>
                  <a:pt x="4076700" y="533400"/>
                </a:cubicBezTo>
                <a:cubicBezTo>
                  <a:pt x="4480983" y="383117"/>
                  <a:pt x="4864100" y="88900"/>
                  <a:pt x="5016500" y="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lt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826160" y="3194927"/>
            <a:ext cx="1128529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042183" y="3194928"/>
            <a:ext cx="0" cy="439121"/>
          </a:xfrm>
          <a:prstGeom prst="straightConnector1">
            <a:avLst/>
          </a:prstGeom>
          <a:ln w="12700">
            <a:solidFill>
              <a:schemeClr val="tx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418448" y="3115986"/>
            <a:ext cx="1128529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7402959" y="3115986"/>
            <a:ext cx="0" cy="295121"/>
          </a:xfrm>
          <a:prstGeom prst="straightConnector1">
            <a:avLst/>
          </a:prstGeom>
          <a:ln w="12700">
            <a:solidFill>
              <a:schemeClr val="tx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6238888" y="1808050"/>
            <a:ext cx="2321449" cy="695505"/>
          </a:xfrm>
          <a:prstGeom prst="roundRect">
            <a:avLst>
              <a:gd name="adj" fmla="val 9744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Потребители, подключенные к: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шинам электростанций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сетям </a:t>
            </a:r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ПАО «ФСК </a:t>
            </a:r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ЕЭС»</a:t>
            </a:r>
            <a:endParaRPr lang="ru-RU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</a:t>
            </a:r>
            <a:r>
              <a:rPr lang="ru-RU" sz="11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4,6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ЦК</a:t>
            </a:r>
          </a:p>
        </p:txBody>
      </p:sp>
    </p:spTree>
    <p:extLst>
      <p:ext uri="{BB962C8B-B14F-4D97-AF65-F5344CB8AC3E}">
        <p14:creationId xmlns:p14="http://schemas.microsoft.com/office/powerpoint/2010/main" val="3902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напряжения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5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5474094" y="1149235"/>
            <a:ext cx="9128" cy="7141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4"/>
          <p:cNvSpPr/>
          <p:nvPr/>
        </p:nvSpPr>
        <p:spPr>
          <a:xfrm>
            <a:off x="2654467" y="1031275"/>
            <a:ext cx="1682255" cy="3617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 «Старая» 35/6</a:t>
            </a:r>
          </a:p>
        </p:txBody>
      </p:sp>
      <p:sp>
        <p:nvSpPr>
          <p:cNvPr id="12" name="Прямоугольник: скругленные углы 6"/>
          <p:cNvSpPr/>
          <p:nvPr/>
        </p:nvSpPr>
        <p:spPr>
          <a:xfrm>
            <a:off x="4728646" y="876708"/>
            <a:ext cx="1682255" cy="41478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 «Транзитная» 220/110/10</a:t>
            </a:r>
          </a:p>
        </p:txBody>
      </p:sp>
      <p:cxnSp>
        <p:nvCxnSpPr>
          <p:cNvPr id="13" name="Прямая соединительная линия 12"/>
          <p:cNvCxnSpPr>
            <a:cxnSpLocks/>
            <a:endCxn id="19" idx="6"/>
          </p:cNvCxnSpPr>
          <p:nvPr/>
        </p:nvCxnSpPr>
        <p:spPr>
          <a:xfrm flipH="1">
            <a:off x="783287" y="2598964"/>
            <a:ext cx="4786486" cy="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0968" y="2334778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ЛЭП 10 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065391" y="2565803"/>
            <a:ext cx="72355" cy="6632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94" dirty="0"/>
          </a:p>
        </p:txBody>
      </p:sp>
      <p:sp>
        <p:nvSpPr>
          <p:cNvPr id="18" name="Овал 17"/>
          <p:cNvSpPr/>
          <p:nvPr/>
        </p:nvSpPr>
        <p:spPr>
          <a:xfrm>
            <a:off x="2388162" y="2575001"/>
            <a:ext cx="72355" cy="6632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94" dirty="0"/>
          </a:p>
        </p:txBody>
      </p:sp>
      <p:sp>
        <p:nvSpPr>
          <p:cNvPr id="19" name="Овал 18"/>
          <p:cNvSpPr/>
          <p:nvPr/>
        </p:nvSpPr>
        <p:spPr>
          <a:xfrm>
            <a:off x="710932" y="2565802"/>
            <a:ext cx="72355" cy="6632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94" dirty="0"/>
          </a:p>
        </p:txBody>
      </p:sp>
      <p:cxnSp>
        <p:nvCxnSpPr>
          <p:cNvPr id="20" name="Прямая соединительная линия 19"/>
          <p:cNvCxnSpPr>
            <a:cxnSpLocks/>
            <a:endCxn id="16" idx="0"/>
          </p:cNvCxnSpPr>
          <p:nvPr/>
        </p:nvCxnSpPr>
        <p:spPr>
          <a:xfrm>
            <a:off x="4101568" y="2418079"/>
            <a:ext cx="0" cy="1477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 flipV="1">
            <a:off x="1625250" y="2177335"/>
            <a:ext cx="1468470" cy="404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>
            <a:off x="1625250" y="1658352"/>
            <a:ext cx="0" cy="52302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4203945" y="1393049"/>
            <a:ext cx="9128" cy="4703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  <a:endCxn id="19" idx="0"/>
          </p:cNvCxnSpPr>
          <p:nvPr/>
        </p:nvCxnSpPr>
        <p:spPr>
          <a:xfrm flipH="1">
            <a:off x="747110" y="1649151"/>
            <a:ext cx="1431" cy="91665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7"/>
          <p:cNvSpPr/>
          <p:nvPr/>
        </p:nvSpPr>
        <p:spPr>
          <a:xfrm>
            <a:off x="236603" y="1296577"/>
            <a:ext cx="1682255" cy="3617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 «Новая» 110/10</a:t>
            </a:r>
          </a:p>
        </p:txBody>
      </p:sp>
      <p:sp>
        <p:nvSpPr>
          <p:cNvPr id="26" name="Овал 25"/>
          <p:cNvSpPr/>
          <p:nvPr/>
        </p:nvSpPr>
        <p:spPr>
          <a:xfrm>
            <a:off x="710932" y="1902627"/>
            <a:ext cx="72355" cy="66324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94" dirty="0"/>
          </a:p>
        </p:txBody>
      </p:sp>
      <p:sp>
        <p:nvSpPr>
          <p:cNvPr id="27" name="Прямоугольник: скругленные углы 3"/>
          <p:cNvSpPr/>
          <p:nvPr/>
        </p:nvSpPr>
        <p:spPr>
          <a:xfrm>
            <a:off x="3088108" y="1863357"/>
            <a:ext cx="2511606" cy="55472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95933" y="2381980"/>
            <a:ext cx="13260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СН2,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сети 10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1775" y="1946368"/>
            <a:ext cx="1253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ВН, вх. сети 10 кВ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82547" y="1387019"/>
            <a:ext cx="12554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СН1,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сети 6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330777" y="1390538"/>
            <a:ext cx="268937" cy="1764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59164" y="1287223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ФСК, </a:t>
            </a:r>
          </a:p>
          <a:p>
            <a:pPr algn="r"/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вх. сети 110 кВ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20202" y="1285459"/>
            <a:ext cx="101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ВН, </a:t>
            </a:r>
          </a:p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вх. сети 10 кВ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18490"/>
              </p:ext>
            </p:extLst>
          </p:nvPr>
        </p:nvGraphicFramePr>
        <p:xfrm>
          <a:off x="314158" y="2849880"/>
          <a:ext cx="4586982" cy="1402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78961"/>
                <a:gridCol w="1511241"/>
                <a:gridCol w="1496780"/>
              </a:tblGrid>
              <a:tr h="349857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Пример:</a:t>
                      </a:r>
                    </a:p>
                    <a:p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Вологодская область</a:t>
                      </a:r>
                      <a:endParaRPr lang="ru-RU" sz="9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Услуги</a:t>
                      </a:r>
                      <a:r>
                        <a:rPr lang="ru-RU" sz="10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передаче</a:t>
                      </a:r>
                      <a:r>
                        <a:rPr lang="en-US" sz="10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8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одноставочный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тариф), </a:t>
                      </a:r>
                      <a:r>
                        <a:rPr lang="ru-RU" sz="8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8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МВтч</a:t>
                      </a:r>
                      <a:endParaRPr lang="ru-RU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Конечный тариф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en-US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ЦК от 150 до 670 кВт</a:t>
                      </a:r>
                      <a:r>
                        <a:rPr lang="en-US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март 2018), </a:t>
                      </a:r>
                      <a:r>
                        <a:rPr lang="ru-RU" sz="8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</a:t>
                      </a:r>
                      <a:r>
                        <a:rPr lang="ru-RU" sz="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8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МВтч</a:t>
                      </a:r>
                      <a:endParaRPr lang="ru-RU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63996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 (110 </a:t>
                      </a:r>
                      <a:r>
                        <a:rPr lang="ru-RU" sz="9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</a:t>
                      </a:r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выше)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1 210</a:t>
                      </a:r>
                      <a:endParaRPr lang="ru-RU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3 647</a:t>
                      </a:r>
                      <a:endParaRPr lang="ru-RU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63996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СН1 (35 </a:t>
                      </a:r>
                      <a:r>
                        <a:rPr lang="ru-RU" sz="900" b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</a:t>
                      </a:r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3 010</a:t>
                      </a:r>
                      <a:endParaRPr lang="ru-RU" sz="9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5 440</a:t>
                      </a:r>
                      <a:endParaRPr lang="ru-RU" sz="9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63996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СН2 (от 1 до 20 </a:t>
                      </a:r>
                      <a:r>
                        <a:rPr lang="ru-RU" sz="9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</a:t>
                      </a:r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3 022</a:t>
                      </a:r>
                      <a:endParaRPr lang="ru-RU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5 659</a:t>
                      </a:r>
                      <a:endParaRPr lang="ru-RU" sz="9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63996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НН (0,4 </a:t>
                      </a:r>
                      <a:r>
                        <a:rPr lang="ru-RU" sz="900" b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</a:t>
                      </a:r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4 420</a:t>
                      </a:r>
                      <a:endParaRPr lang="ru-RU" sz="9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6 852</a:t>
                      </a:r>
                      <a:endParaRPr lang="ru-RU" sz="9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Прямоугольник: скругленные углы 34">
            <a:extLst>
              <a:ext uri="{FF2B5EF4-FFF2-40B4-BE49-F238E27FC236}">
                <a16:creationId xmlns="" xmlns:a16="http://schemas.microsoft.com/office/drawing/2014/main" id="{E3067CC0-B872-45FC-826B-7BA8367BC2AA}"/>
              </a:ext>
            </a:extLst>
          </p:cNvPr>
          <p:cNvSpPr/>
          <p:nvPr/>
        </p:nvSpPr>
        <p:spPr>
          <a:xfrm>
            <a:off x="167640" y="135644"/>
            <a:ext cx="6243259" cy="577469"/>
          </a:xfrm>
          <a:prstGeom prst="roundRect">
            <a:avLst>
              <a:gd name="adj" fmla="val 12265"/>
            </a:avLst>
          </a:prstGeom>
          <a:solidFill>
            <a:schemeClr val="bg1"/>
          </a:solidFill>
          <a:ln w="1270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напряжения определяется по границе балансовой принадлежности, которая совпадает с границей участка, если иное не установлено соглашением сторон</a:t>
            </a:r>
          </a:p>
        </p:txBody>
      </p:sp>
      <p:sp>
        <p:nvSpPr>
          <p:cNvPr id="35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637020" y="120791"/>
            <a:ext cx="2305944" cy="1446199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оплата услуг по передаче осуществляется в соответствии с действующим законодательством, 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перейти 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более высокий уровень напряжения можно только осуществлением технологического присоединения</a:t>
            </a:r>
          </a:p>
        </p:txBody>
      </p:sp>
      <p:sp>
        <p:nvSpPr>
          <p:cNvPr id="3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026912" y="1697075"/>
            <a:ext cx="2916052" cy="671935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опосредованном </a:t>
            </a: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технологическом присоединении нужно «проследить» как подключено оборудование 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сетям сетевой организации 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5219700" y="3185160"/>
            <a:ext cx="3723257" cy="1249680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оплачивать услуги по передаче возможно только если: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 и производитель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электроэнергии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подключены к внешней электрической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потребителю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электроэнергии также принадлежит </a:t>
            </a:r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генерирующее оборудование и сети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соединяющие его с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энергопринимающими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устройствами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6026910" y="2492120"/>
            <a:ext cx="2916053" cy="593980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0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Сдав в аренду питающие электрические сети, потребитель может «оказаться» на более низком уровне напряжения</a:t>
            </a:r>
            <a:endParaRPr lang="ru-RU" sz="10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893668" y="907741"/>
            <a:ext cx="1809345" cy="628435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Индивидуальные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(согласно условиям договора)</a:t>
            </a:r>
          </a:p>
        </p:txBody>
      </p:sp>
      <p:sp>
        <p:nvSpPr>
          <p:cNvPr id="35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4773039" y="914403"/>
            <a:ext cx="1809345" cy="628435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Стандартизованные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(закрепленные законодательно)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электроснабжение к энергосбытовой организации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6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538263" y="2995982"/>
            <a:ext cx="3125821" cy="988589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АИИС КУЭ, соответствующая требованиям ОРЭМ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00167" y="1394993"/>
            <a:ext cx="3481219" cy="1335232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требования:</a:t>
            </a:r>
          </a:p>
        </p:txBody>
      </p:sp>
      <p:sp>
        <p:nvSpPr>
          <p:cNvPr id="23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109546" y="2201076"/>
            <a:ext cx="1934249" cy="931225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Присоединенная мощность более </a:t>
            </a:r>
          </a:p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750 </a:t>
            </a:r>
            <a:r>
              <a:rPr lang="ru-RU" sz="11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</a:t>
            </a:r>
            <a:endParaRPr lang="ru-RU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(годовое потребление более 7 000 </a:t>
            </a:r>
            <a:r>
              <a:rPr lang="ru-RU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МВтч</a:t>
            </a: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4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00167" y="239949"/>
            <a:ext cx="3481219" cy="1024750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 Гарантирующего поставщика может:</a:t>
            </a:r>
          </a:p>
        </p:txBody>
      </p:sp>
      <p:sp>
        <p:nvSpPr>
          <p:cNvPr id="25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298430" y="2201076"/>
            <a:ext cx="1988949" cy="931225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Присоединенная мощность не менее </a:t>
            </a:r>
            <a:endParaRPr lang="ru-RU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МВА </a:t>
            </a:r>
            <a:endParaRPr lang="ru-RU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(годовое </a:t>
            </a:r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потребление </a:t>
            </a: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сотни тыс. </a:t>
            </a:r>
            <a:r>
              <a:rPr lang="ru-RU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МВтч</a:t>
            </a: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2459793" y="729326"/>
            <a:ext cx="1827586" cy="1213095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80000" tIns="36000" rIns="144000" bIns="36000" rtlCol="0" anchor="ctr"/>
          <a:lstStyle/>
          <a:p>
            <a:pPr algn="ctr"/>
            <a:r>
              <a:rPr lang="ru-RU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 </a:t>
            </a:r>
            <a:r>
              <a:rPr lang="ru-RU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осуществлять электроснабжение с оптового рынка </a:t>
            </a:r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электроэнергии и мощности</a:t>
            </a:r>
            <a:endParaRPr lang="ru-RU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09546" y="729326"/>
            <a:ext cx="1934249" cy="1213095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Перейти </a:t>
            </a:r>
            <a:r>
              <a:rPr lang="ru-RU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электроснабжение к </a:t>
            </a:r>
            <a:r>
              <a:rPr lang="ru-RU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Энергосбытовой организации</a:t>
            </a:r>
            <a:r>
              <a:rPr lang="ru-RU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субъекту оптового рынка </a:t>
            </a:r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электроэнергии </a:t>
            </a:r>
          </a:p>
          <a:p>
            <a:pPr algn="ctr"/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(«</a:t>
            </a:r>
            <a:r>
              <a:rPr lang="ru-RU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выйти на ОРЭМ»)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1944799" y="1096193"/>
            <a:ext cx="675184" cy="337012"/>
          </a:xfrm>
          <a:prstGeom prst="roundRect">
            <a:avLst>
              <a:gd name="adj" fmla="val 37257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</a:p>
        </p:txBody>
      </p:sp>
      <p:sp>
        <p:nvSpPr>
          <p:cNvPr id="29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708814" y="3674945"/>
            <a:ext cx="2756171" cy="554403"/>
          </a:xfrm>
          <a:prstGeom prst="roundRect">
            <a:avLst>
              <a:gd name="adj" fmla="val 15272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2,3-2,7 млн. руб.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2 точки поставки </a:t>
            </a:r>
          </a:p>
          <a:p>
            <a:pPr algn="ctr"/>
            <a:r>
              <a:rPr lang="ru-RU" sz="10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+ 0,2-0,3 млн. руб. 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ru-RU" sz="1000" u="sng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каждую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следующую точку поставки</a:t>
            </a:r>
          </a:p>
        </p:txBody>
      </p:sp>
      <p:sp>
        <p:nvSpPr>
          <p:cNvPr id="32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5001298" y="239950"/>
            <a:ext cx="3481219" cy="535076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обслуживания</a:t>
            </a:r>
          </a:p>
        </p:txBody>
      </p:sp>
      <p:sp>
        <p:nvSpPr>
          <p:cNvPr id="33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4619937" y="544856"/>
            <a:ext cx="1826258" cy="408456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Гарантирующий поставщик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6779481" y="544857"/>
            <a:ext cx="1826258" cy="408456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Энергосбытовая организация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731539" y="1532701"/>
            <a:ext cx="2133599" cy="465612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 возможностей / больше рисков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6595511" y="1608351"/>
            <a:ext cx="272056" cy="337012"/>
          </a:xfrm>
          <a:prstGeom prst="roundRect">
            <a:avLst>
              <a:gd name="adj" fmla="val 37257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39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8729110" y="1597001"/>
            <a:ext cx="272056" cy="337012"/>
          </a:xfrm>
          <a:prstGeom prst="roundRect">
            <a:avLst>
              <a:gd name="adj" fmla="val 37257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43" name="Прямоугольник: скругленные углы 24">
            <a:extLst>
              <a:ext uri="{FF2B5EF4-FFF2-40B4-BE49-F238E27FC236}">
                <a16:creationId xmlns:a16="http://schemas.microsoft.com/office/drawing/2014/main" xmlns="" id="{C4155EEA-ECD4-41D7-AE51-E101749A12CF}"/>
              </a:ext>
            </a:extLst>
          </p:cNvPr>
          <p:cNvSpPr/>
          <p:nvPr/>
        </p:nvSpPr>
        <p:spPr>
          <a:xfrm>
            <a:off x="4442298" y="2498940"/>
            <a:ext cx="4558868" cy="1730408"/>
          </a:xfrm>
          <a:prstGeom prst="roundRect">
            <a:avLst>
              <a:gd name="adj" fmla="val 666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0000" rIns="180000" rtlCol="0" anchor="b"/>
          <a:lstStyle/>
          <a:p>
            <a:pPr marL="228600" indent="-228600">
              <a:buAutoNum type="arabicPeriod"/>
            </a:pP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</a:t>
            </a: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экономической эффективности перехода на электроснабжение к 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энергосбытовой организации</a:t>
            </a:r>
          </a:p>
          <a:p>
            <a:pPr marL="228600" indent="-228600"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энергосбытовой 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</a:t>
            </a:r>
          </a:p>
          <a:p>
            <a:pPr marL="228600" indent="-228600">
              <a:buFontTx/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исполнителя по договору на создание АИИС КУЭ</a:t>
            </a:r>
          </a:p>
          <a:p>
            <a:pPr marL="228600" indent="-228600">
              <a:buFontTx/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договора энергоснабжения и договора создания 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АИИС </a:t>
            </a: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КУЭ</a:t>
            </a:r>
          </a:p>
          <a:p>
            <a:pPr marL="228600" indent="-228600"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группы точек поставки и получение допуска к торгам</a:t>
            </a:r>
            <a:endParaRPr lang="ru-RU" sz="1000" dirty="0" smtClean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Расторжение договора с гарантирующим поставщиком</a:t>
            </a:r>
          </a:p>
          <a:p>
            <a:pPr marL="228600" indent="-228600">
              <a:buAutoNum type="arabicPeriod"/>
            </a:pPr>
            <a:r>
              <a:rPr lang="ru-RU" sz="10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выставляемой ЭСО стоимости </a:t>
            </a:r>
            <a:r>
              <a:rPr lang="ru-RU" sz="10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электроснабжения</a:t>
            </a:r>
            <a:endParaRPr lang="ru-RU" sz="10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Прямоугольник: скругленные углы 44">
            <a:extLst>
              <a:ext uri="{FF2B5EF4-FFF2-40B4-BE49-F238E27FC236}">
                <a16:creationId xmlns:a16="http://schemas.microsoft.com/office/drawing/2014/main" xmlns="" id="{448A8E19-3696-41A5-AFAF-28D65E57771E}"/>
              </a:ext>
            </a:extLst>
          </p:cNvPr>
          <p:cNvSpPr/>
          <p:nvPr/>
        </p:nvSpPr>
        <p:spPr>
          <a:xfrm>
            <a:off x="4626422" y="2261050"/>
            <a:ext cx="4225747" cy="458530"/>
          </a:xfrm>
          <a:prstGeom prst="roundRect">
            <a:avLst>
              <a:gd name="adj" fmla="val 9394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перехода потребителя от гарантирующего поставщика к энергосбытовой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9749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319987" y="1051052"/>
            <a:ext cx="4024375" cy="477677"/>
          </a:xfrm>
          <a:prstGeom prst="roundRect">
            <a:avLst>
              <a:gd name="adj" fmla="val 18591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Прогноз часов пиковой нагрузки региона – </a:t>
            </a:r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elira.pro</a:t>
            </a:r>
            <a:endParaRPr lang="ru-RU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профиля нагрузки предприятия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7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: скругленные углы 6"/>
          <p:cNvSpPr/>
          <p:nvPr/>
        </p:nvSpPr>
        <p:spPr>
          <a:xfrm>
            <a:off x="167395" y="672165"/>
            <a:ext cx="4348615" cy="606211"/>
          </a:xfrm>
          <a:prstGeom prst="roundRect">
            <a:avLst>
              <a:gd name="adj" fmla="val 13458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покупной мощности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среднее за месяц из значений потребления предприятия в часы пиковой нагрузки, в которые наблюдалось максимальное совокупное потребление по субъекту Российской Федерации, в котором находится предприятие</a:t>
            </a:r>
          </a:p>
        </p:txBody>
      </p:sp>
      <p:sp>
        <p:nvSpPr>
          <p:cNvPr id="35" name="Прямоугольник: скругленные углы 6"/>
          <p:cNvSpPr/>
          <p:nvPr/>
        </p:nvSpPr>
        <p:spPr>
          <a:xfrm>
            <a:off x="167395" y="162561"/>
            <a:ext cx="4348615" cy="412134"/>
          </a:xfrm>
          <a:prstGeom prst="roundRect">
            <a:avLst>
              <a:gd name="adj" fmla="val 18241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сетевой мощности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среднее за месяц из максимальных значений потребления предприятия в часы пиковой нагрузки</a:t>
            </a:r>
          </a:p>
        </p:txBody>
      </p:sp>
      <p:sp>
        <p:nvSpPr>
          <p:cNvPr id="36" name="Прямоугольник: скругленные углы 28"/>
          <p:cNvSpPr/>
          <p:nvPr/>
        </p:nvSpPr>
        <p:spPr>
          <a:xfrm>
            <a:off x="301188" y="1604252"/>
            <a:ext cx="4195386" cy="2505546"/>
          </a:xfrm>
          <a:prstGeom prst="roundRect">
            <a:avLst>
              <a:gd name="adj" fmla="val 1546"/>
            </a:avLst>
          </a:prstGeom>
          <a:solidFill>
            <a:schemeClr val="bg1"/>
          </a:solidFill>
          <a:ln w="1270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7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Будний день </a:t>
            </a:r>
            <a:r>
              <a:rPr lang="en-US" sz="7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endParaRPr lang="ru-RU" sz="7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Прямоугольник: скругленные углы 19"/>
          <p:cNvSpPr/>
          <p:nvPr/>
        </p:nvSpPr>
        <p:spPr>
          <a:xfrm>
            <a:off x="167395" y="1822439"/>
            <a:ext cx="4195386" cy="2505546"/>
          </a:xfrm>
          <a:prstGeom prst="roundRect">
            <a:avLst>
              <a:gd name="adj" fmla="val 1546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7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Будний день 1</a:t>
            </a:r>
          </a:p>
        </p:txBody>
      </p:sp>
      <p:sp>
        <p:nvSpPr>
          <p:cNvPr id="38" name="Прямоугольник: скругленные углы 25"/>
          <p:cNvSpPr/>
          <p:nvPr/>
        </p:nvSpPr>
        <p:spPr>
          <a:xfrm>
            <a:off x="2614015" y="2024811"/>
            <a:ext cx="1056755" cy="211200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39" name="Прямоугольник: скругленные углы 24"/>
          <p:cNvSpPr/>
          <p:nvPr/>
        </p:nvSpPr>
        <p:spPr>
          <a:xfrm>
            <a:off x="1207605" y="2024811"/>
            <a:ext cx="698805" cy="211200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41" name="Прямая со стрелкой 40"/>
          <p:cNvCxnSpPr>
            <a:cxnSpLocks/>
          </p:cNvCxnSpPr>
          <p:nvPr/>
        </p:nvCxnSpPr>
        <p:spPr>
          <a:xfrm flipV="1">
            <a:off x="404162" y="1901972"/>
            <a:ext cx="0" cy="2122080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cxnSpLocks/>
          </p:cNvCxnSpPr>
          <p:nvPr/>
        </p:nvCxnSpPr>
        <p:spPr>
          <a:xfrm>
            <a:off x="404162" y="4024052"/>
            <a:ext cx="3856380" cy="0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6200000">
            <a:off x="-405095" y="2773253"/>
            <a:ext cx="14125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потребления, </a:t>
            </a:r>
            <a:r>
              <a:rPr lang="ru-RU" sz="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кВтч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62883" y="4020523"/>
            <a:ext cx="699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 суток</a:t>
            </a:r>
          </a:p>
        </p:txBody>
      </p:sp>
      <p:sp>
        <p:nvSpPr>
          <p:cNvPr id="45" name="Полилиния: фигура 23"/>
          <p:cNvSpPr/>
          <p:nvPr/>
        </p:nvSpPr>
        <p:spPr>
          <a:xfrm>
            <a:off x="401640" y="2492259"/>
            <a:ext cx="3753033" cy="1069804"/>
          </a:xfrm>
          <a:custGeom>
            <a:avLst/>
            <a:gdLst>
              <a:gd name="connsiteX0" fmla="*/ 0 w 5017674"/>
              <a:gd name="connsiteY0" fmla="*/ 694233 h 694233"/>
              <a:gd name="connsiteX1" fmla="*/ 1913325 w 5017674"/>
              <a:gd name="connsiteY1" fmla="*/ 402240 h 694233"/>
              <a:gd name="connsiteX2" fmla="*/ 3488551 w 5017674"/>
              <a:gd name="connsiteY2" fmla="*/ 2670 h 694233"/>
              <a:gd name="connsiteX3" fmla="*/ 4487476 w 5017674"/>
              <a:gd name="connsiteY3" fmla="*/ 240875 h 694233"/>
              <a:gd name="connsiteX4" fmla="*/ 4833257 w 5017674"/>
              <a:gd name="connsiteY4" fmla="*/ 494448 h 694233"/>
              <a:gd name="connsiteX5" fmla="*/ 5017674 w 5017674"/>
              <a:gd name="connsiteY5" fmla="*/ 617393 h 69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674" h="694233">
                <a:moveTo>
                  <a:pt x="0" y="694233"/>
                </a:moveTo>
                <a:cubicBezTo>
                  <a:pt x="665950" y="605866"/>
                  <a:pt x="1331900" y="517500"/>
                  <a:pt x="1913325" y="402240"/>
                </a:cubicBezTo>
                <a:cubicBezTo>
                  <a:pt x="2494750" y="286980"/>
                  <a:pt x="3059526" y="29564"/>
                  <a:pt x="3488551" y="2670"/>
                </a:cubicBezTo>
                <a:cubicBezTo>
                  <a:pt x="3917576" y="-24224"/>
                  <a:pt x="4263358" y="158912"/>
                  <a:pt x="4487476" y="240875"/>
                </a:cubicBezTo>
                <a:cubicBezTo>
                  <a:pt x="4711594" y="322838"/>
                  <a:pt x="4744891" y="431695"/>
                  <a:pt x="4833257" y="494448"/>
                </a:cubicBezTo>
                <a:cubicBezTo>
                  <a:pt x="4921623" y="557201"/>
                  <a:pt x="4969648" y="587297"/>
                  <a:pt x="5017674" y="617393"/>
                </a:cubicBezTo>
              </a:path>
            </a:pathLst>
          </a:custGeom>
          <a:noFill/>
          <a:ln w="44450">
            <a:solidFill>
              <a:srgbClr val="3E75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6" name="TextBox 45"/>
          <p:cNvSpPr txBox="1"/>
          <p:nvPr/>
        </p:nvSpPr>
        <p:spPr>
          <a:xfrm>
            <a:off x="1071530" y="4081765"/>
            <a:ext cx="10823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800" dirty="0"/>
              <a:t>утренние часы пик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49489" y="4083875"/>
            <a:ext cx="10903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800" dirty="0"/>
              <a:t>вечерние часы пик</a:t>
            </a:r>
          </a:p>
        </p:txBody>
      </p:sp>
      <p:cxnSp>
        <p:nvCxnSpPr>
          <p:cNvPr id="48" name="Прямая соединительная линия 47"/>
          <p:cNvCxnSpPr>
            <a:cxnSpLocks/>
          </p:cNvCxnSpPr>
          <p:nvPr/>
        </p:nvCxnSpPr>
        <p:spPr>
          <a:xfrm>
            <a:off x="3087877" y="2024811"/>
            <a:ext cx="0" cy="198889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046112" y="2442655"/>
            <a:ext cx="96280" cy="9029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50" name="TextBox 49"/>
          <p:cNvSpPr txBox="1"/>
          <p:nvPr/>
        </p:nvSpPr>
        <p:spPr>
          <a:xfrm>
            <a:off x="1897055" y="2030594"/>
            <a:ext cx="71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ru-RU" sz="600" dirty="0"/>
              <a:t>Максимальное потребление в часы пиковой нагрузки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2207693" y="3165297"/>
            <a:ext cx="15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ru-RU" sz="600" dirty="0"/>
              <a:t>Час, участвующий в расчете сетевой мощности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F9F7BF28-CD04-422A-97FB-5B7A53C9DC20}"/>
              </a:ext>
            </a:extLst>
          </p:cNvPr>
          <p:cNvCxnSpPr>
            <a:cxnSpLocks/>
          </p:cNvCxnSpPr>
          <p:nvPr/>
        </p:nvCxnSpPr>
        <p:spPr>
          <a:xfrm>
            <a:off x="1725798" y="2024811"/>
            <a:ext cx="0" cy="198889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03EC61D-C504-473A-86DA-A64EB1936C50}"/>
              </a:ext>
            </a:extLst>
          </p:cNvPr>
          <p:cNvSpPr txBox="1"/>
          <p:nvPr/>
        </p:nvSpPr>
        <p:spPr>
          <a:xfrm rot="16200000">
            <a:off x="1056104" y="3418581"/>
            <a:ext cx="82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ru-RU" sz="600" dirty="0"/>
              <a:t>Час, участвующий в расчете покупной мощности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="" xmlns:a16="http://schemas.microsoft.com/office/drawing/2014/main" id="{97945DE5-B74B-4D10-AB2D-756652A4536E}"/>
              </a:ext>
            </a:extLst>
          </p:cNvPr>
          <p:cNvSpPr/>
          <p:nvPr/>
        </p:nvSpPr>
        <p:spPr>
          <a:xfrm>
            <a:off x="1673225" y="3105670"/>
            <a:ext cx="106371" cy="902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D56DF027-3E8A-40ED-A94D-CA341638D5EC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405255" y="3150817"/>
            <a:ext cx="1267970" cy="680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27C8C27-1B8B-401B-B1BC-BA46205EEFFF}"/>
              </a:ext>
            </a:extLst>
          </p:cNvPr>
          <p:cNvSpPr txBox="1"/>
          <p:nvPr/>
        </p:nvSpPr>
        <p:spPr>
          <a:xfrm>
            <a:off x="358608" y="2608202"/>
            <a:ext cx="880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ru-RU" sz="600" dirty="0"/>
              <a:t>Потребление предприятия в час максимального потребления региона</a:t>
            </a:r>
          </a:p>
        </p:txBody>
      </p:sp>
      <p:sp>
        <p:nvSpPr>
          <p:cNvPr id="57" name="Облачко с текстом: прямоугольное со скругленными углами 8">
            <a:extLst>
              <a:ext uri="{FF2B5EF4-FFF2-40B4-BE49-F238E27FC236}">
                <a16:creationId xmlns="" xmlns:a16="http://schemas.microsoft.com/office/drawing/2014/main" id="{E8118399-7478-4B0D-946C-3BC89AB26289}"/>
              </a:ext>
            </a:extLst>
          </p:cNvPr>
          <p:cNvSpPr/>
          <p:nvPr/>
        </p:nvSpPr>
        <p:spPr>
          <a:xfrm>
            <a:off x="1991944" y="3467195"/>
            <a:ext cx="572423" cy="364435"/>
          </a:xfrm>
          <a:prstGeom prst="wedgeRoundRectCallout">
            <a:avLst>
              <a:gd name="adj1" fmla="val -82916"/>
              <a:gd name="adj2" fmla="val -119318"/>
              <a:gd name="adj3" fmla="val 16667"/>
            </a:avLst>
          </a:prstGeom>
          <a:solidFill>
            <a:srgbClr val="3E75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Определяется АО «АТС»</a:t>
            </a:r>
          </a:p>
        </p:txBody>
      </p:sp>
      <p:sp>
        <p:nvSpPr>
          <p:cNvPr id="173" name="Прямоугольник: скругленные углы 19"/>
          <p:cNvSpPr/>
          <p:nvPr/>
        </p:nvSpPr>
        <p:spPr>
          <a:xfrm>
            <a:off x="4655361" y="2647251"/>
            <a:ext cx="4359097" cy="1787624"/>
          </a:xfrm>
          <a:prstGeom prst="roundRect">
            <a:avLst>
              <a:gd name="adj" fmla="val 4104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7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Будний день </a:t>
            </a:r>
            <a:r>
              <a:rPr lang="ru-RU" sz="7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7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" name="Прямоугольник: скругленные углы 25"/>
          <p:cNvSpPr/>
          <p:nvPr/>
        </p:nvSpPr>
        <p:spPr>
          <a:xfrm>
            <a:off x="7131724" y="2791637"/>
            <a:ext cx="1069601" cy="150684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75" name="Прямоугольник: скругленные углы 24"/>
          <p:cNvSpPr/>
          <p:nvPr/>
        </p:nvSpPr>
        <p:spPr>
          <a:xfrm>
            <a:off x="5708217" y="2791637"/>
            <a:ext cx="707300" cy="150684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176" name="Прямая соединительная линия 175"/>
          <p:cNvCxnSpPr>
            <a:cxnSpLocks/>
            <a:stCxn id="184" idx="2"/>
          </p:cNvCxnSpPr>
          <p:nvPr/>
        </p:nvCxnSpPr>
        <p:spPr>
          <a:xfrm flipH="1" flipV="1">
            <a:off x="4892455" y="3120199"/>
            <a:ext cx="2676619" cy="176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>
            <a:cxnSpLocks/>
          </p:cNvCxnSpPr>
          <p:nvPr/>
        </p:nvCxnSpPr>
        <p:spPr>
          <a:xfrm flipV="1">
            <a:off x="4895007" y="2703995"/>
            <a:ext cx="0" cy="1514034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cxnSpLocks/>
          </p:cNvCxnSpPr>
          <p:nvPr/>
        </p:nvCxnSpPr>
        <p:spPr>
          <a:xfrm>
            <a:off x="4895007" y="4218029"/>
            <a:ext cx="3903259" cy="0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 rot="16200000">
            <a:off x="4270317" y="3637135"/>
            <a:ext cx="1007819" cy="218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потребления, </a:t>
            </a:r>
            <a:r>
              <a:rPr lang="ru-RU" sz="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кВтч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8193342" y="4215511"/>
            <a:ext cx="708407" cy="15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 суток</a:t>
            </a:r>
          </a:p>
        </p:txBody>
      </p:sp>
      <p:sp>
        <p:nvSpPr>
          <p:cNvPr id="181" name="Полилиния: фигура 23"/>
          <p:cNvSpPr/>
          <p:nvPr/>
        </p:nvSpPr>
        <p:spPr>
          <a:xfrm>
            <a:off x="4892455" y="3125145"/>
            <a:ext cx="3798656" cy="763270"/>
          </a:xfrm>
          <a:custGeom>
            <a:avLst/>
            <a:gdLst>
              <a:gd name="connsiteX0" fmla="*/ 0 w 5017674"/>
              <a:gd name="connsiteY0" fmla="*/ 694233 h 694233"/>
              <a:gd name="connsiteX1" fmla="*/ 1913325 w 5017674"/>
              <a:gd name="connsiteY1" fmla="*/ 402240 h 694233"/>
              <a:gd name="connsiteX2" fmla="*/ 3488551 w 5017674"/>
              <a:gd name="connsiteY2" fmla="*/ 2670 h 694233"/>
              <a:gd name="connsiteX3" fmla="*/ 4487476 w 5017674"/>
              <a:gd name="connsiteY3" fmla="*/ 240875 h 694233"/>
              <a:gd name="connsiteX4" fmla="*/ 4833257 w 5017674"/>
              <a:gd name="connsiteY4" fmla="*/ 494448 h 694233"/>
              <a:gd name="connsiteX5" fmla="*/ 5017674 w 5017674"/>
              <a:gd name="connsiteY5" fmla="*/ 617393 h 69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674" h="694233">
                <a:moveTo>
                  <a:pt x="0" y="694233"/>
                </a:moveTo>
                <a:cubicBezTo>
                  <a:pt x="665950" y="605866"/>
                  <a:pt x="1331900" y="517500"/>
                  <a:pt x="1913325" y="402240"/>
                </a:cubicBezTo>
                <a:cubicBezTo>
                  <a:pt x="2494750" y="286980"/>
                  <a:pt x="3059526" y="29564"/>
                  <a:pt x="3488551" y="2670"/>
                </a:cubicBezTo>
                <a:cubicBezTo>
                  <a:pt x="3917576" y="-24224"/>
                  <a:pt x="4263358" y="158912"/>
                  <a:pt x="4487476" y="240875"/>
                </a:cubicBezTo>
                <a:cubicBezTo>
                  <a:pt x="4711594" y="322838"/>
                  <a:pt x="4744891" y="431695"/>
                  <a:pt x="4833257" y="494448"/>
                </a:cubicBezTo>
                <a:cubicBezTo>
                  <a:pt x="4921623" y="557201"/>
                  <a:pt x="4969648" y="587297"/>
                  <a:pt x="5017674" y="617393"/>
                </a:cubicBezTo>
              </a:path>
            </a:pathLst>
          </a:custGeom>
          <a:noFill/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85" name="Овал 184">
            <a:extLst>
              <a:ext uri="{FF2B5EF4-FFF2-40B4-BE49-F238E27FC236}">
                <a16:creationId xmlns="" xmlns:a16="http://schemas.microsoft.com/office/drawing/2014/main" id="{97945DE5-B74B-4D10-AB2D-756652A4536E}"/>
              </a:ext>
            </a:extLst>
          </p:cNvPr>
          <p:cNvSpPr/>
          <p:nvPr/>
        </p:nvSpPr>
        <p:spPr>
          <a:xfrm>
            <a:off x="6198867" y="3562063"/>
            <a:ext cx="75440" cy="65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186" name="Прямая соединительная линия 185">
            <a:extLst>
              <a:ext uri="{FF2B5EF4-FFF2-40B4-BE49-F238E27FC236}">
                <a16:creationId xmlns="" xmlns:a16="http://schemas.microsoft.com/office/drawing/2014/main" id="{D56DF027-3E8A-40ED-A94D-CA341638D5EC}"/>
              </a:ext>
            </a:extLst>
          </p:cNvPr>
          <p:cNvCxnSpPr>
            <a:cxnSpLocks/>
          </p:cNvCxnSpPr>
          <p:nvPr/>
        </p:nvCxnSpPr>
        <p:spPr>
          <a:xfrm flipH="1">
            <a:off x="4883259" y="3594640"/>
            <a:ext cx="1298466" cy="522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Полилиния 191"/>
          <p:cNvSpPr/>
          <p:nvPr/>
        </p:nvSpPr>
        <p:spPr>
          <a:xfrm>
            <a:off x="4902740" y="3277785"/>
            <a:ext cx="3767847" cy="791087"/>
          </a:xfrm>
          <a:custGeom>
            <a:avLst/>
            <a:gdLst>
              <a:gd name="connsiteX0" fmla="*/ 0 w 3767847"/>
              <a:gd name="connsiteY0" fmla="*/ 616197 h 793148"/>
              <a:gd name="connsiteX1" fmla="*/ 739303 w 3767847"/>
              <a:gd name="connsiteY1" fmla="*/ 473525 h 793148"/>
              <a:gd name="connsiteX2" fmla="*/ 797669 w 3767847"/>
              <a:gd name="connsiteY2" fmla="*/ 694018 h 793148"/>
              <a:gd name="connsiteX3" fmla="*/ 1134894 w 3767847"/>
              <a:gd name="connsiteY3" fmla="*/ 752384 h 793148"/>
              <a:gd name="connsiteX4" fmla="*/ 1517515 w 3767847"/>
              <a:gd name="connsiteY4" fmla="*/ 694018 h 793148"/>
              <a:gd name="connsiteX5" fmla="*/ 1575881 w 3767847"/>
              <a:gd name="connsiteY5" fmla="*/ 291942 h 793148"/>
              <a:gd name="connsiteX6" fmla="*/ 2140086 w 3767847"/>
              <a:gd name="connsiteY6" fmla="*/ 6597 h 793148"/>
              <a:gd name="connsiteX7" fmla="*/ 2204937 w 3767847"/>
              <a:gd name="connsiteY7" fmla="*/ 142784 h 793148"/>
              <a:gd name="connsiteX8" fmla="*/ 2211422 w 3767847"/>
              <a:gd name="connsiteY8" fmla="*/ 700504 h 793148"/>
              <a:gd name="connsiteX9" fmla="*/ 2405975 w 3767847"/>
              <a:gd name="connsiteY9" fmla="*/ 784810 h 793148"/>
              <a:gd name="connsiteX10" fmla="*/ 3216613 w 3767847"/>
              <a:gd name="connsiteY10" fmla="*/ 778325 h 793148"/>
              <a:gd name="connsiteX11" fmla="*/ 3268494 w 3767847"/>
              <a:gd name="connsiteY11" fmla="*/ 681048 h 793148"/>
              <a:gd name="connsiteX12" fmla="*/ 3281464 w 3767847"/>
              <a:gd name="connsiteY12" fmla="*/ 175210 h 793148"/>
              <a:gd name="connsiteX13" fmla="*/ 3411166 w 3767847"/>
              <a:gd name="connsiteY13" fmla="*/ 149269 h 793148"/>
              <a:gd name="connsiteX14" fmla="*/ 3592749 w 3767847"/>
              <a:gd name="connsiteY14" fmla="*/ 350308 h 793148"/>
              <a:gd name="connsiteX15" fmla="*/ 3767847 w 3767847"/>
              <a:gd name="connsiteY15" fmla="*/ 538376 h 79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67847" h="793148">
                <a:moveTo>
                  <a:pt x="0" y="616197"/>
                </a:moveTo>
                <a:cubicBezTo>
                  <a:pt x="303179" y="538376"/>
                  <a:pt x="606358" y="460555"/>
                  <a:pt x="739303" y="473525"/>
                </a:cubicBezTo>
                <a:cubicBezTo>
                  <a:pt x="872248" y="486495"/>
                  <a:pt x="731737" y="647542"/>
                  <a:pt x="797669" y="694018"/>
                </a:cubicBezTo>
                <a:cubicBezTo>
                  <a:pt x="863601" y="740494"/>
                  <a:pt x="1014920" y="752384"/>
                  <a:pt x="1134894" y="752384"/>
                </a:cubicBezTo>
                <a:cubicBezTo>
                  <a:pt x="1254868" y="752384"/>
                  <a:pt x="1444017" y="770758"/>
                  <a:pt x="1517515" y="694018"/>
                </a:cubicBezTo>
                <a:cubicBezTo>
                  <a:pt x="1591013" y="617278"/>
                  <a:pt x="1472119" y="406512"/>
                  <a:pt x="1575881" y="291942"/>
                </a:cubicBezTo>
                <a:cubicBezTo>
                  <a:pt x="1679643" y="177372"/>
                  <a:pt x="2035243" y="31457"/>
                  <a:pt x="2140086" y="6597"/>
                </a:cubicBezTo>
                <a:cubicBezTo>
                  <a:pt x="2244929" y="-18263"/>
                  <a:pt x="2193048" y="27133"/>
                  <a:pt x="2204937" y="142784"/>
                </a:cubicBezTo>
                <a:cubicBezTo>
                  <a:pt x="2216826" y="258435"/>
                  <a:pt x="2177916" y="593500"/>
                  <a:pt x="2211422" y="700504"/>
                </a:cubicBezTo>
                <a:cubicBezTo>
                  <a:pt x="2244928" y="807508"/>
                  <a:pt x="2238443" y="771840"/>
                  <a:pt x="2405975" y="784810"/>
                </a:cubicBezTo>
                <a:cubicBezTo>
                  <a:pt x="2573507" y="797780"/>
                  <a:pt x="3072860" y="795619"/>
                  <a:pt x="3216613" y="778325"/>
                </a:cubicBezTo>
                <a:cubicBezTo>
                  <a:pt x="3360366" y="761031"/>
                  <a:pt x="3257686" y="781567"/>
                  <a:pt x="3268494" y="681048"/>
                </a:cubicBezTo>
                <a:cubicBezTo>
                  <a:pt x="3279303" y="580529"/>
                  <a:pt x="3257685" y="263840"/>
                  <a:pt x="3281464" y="175210"/>
                </a:cubicBezTo>
                <a:cubicBezTo>
                  <a:pt x="3305243" y="86580"/>
                  <a:pt x="3359285" y="120086"/>
                  <a:pt x="3411166" y="149269"/>
                </a:cubicBezTo>
                <a:cubicBezTo>
                  <a:pt x="3463047" y="178452"/>
                  <a:pt x="3533302" y="285457"/>
                  <a:pt x="3592749" y="350308"/>
                </a:cubicBezTo>
                <a:cubicBezTo>
                  <a:pt x="3652196" y="415159"/>
                  <a:pt x="3710021" y="476767"/>
                  <a:pt x="3767847" y="538376"/>
                </a:cubicBezTo>
              </a:path>
            </a:pathLst>
          </a:custGeom>
          <a:noFill/>
          <a:ln w="44450">
            <a:solidFill>
              <a:srgbClr val="3E75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90" name="Правая фигурная скобка 189"/>
          <p:cNvSpPr/>
          <p:nvPr/>
        </p:nvSpPr>
        <p:spPr>
          <a:xfrm>
            <a:off x="6263537" y="3595004"/>
            <a:ext cx="208600" cy="433543"/>
          </a:xfrm>
          <a:prstGeom prst="rightBrace">
            <a:avLst>
              <a:gd name="adj1" fmla="val 35503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>
            <a:cxnSpLocks/>
          </p:cNvCxnSpPr>
          <p:nvPr/>
        </p:nvCxnSpPr>
        <p:spPr>
          <a:xfrm flipH="1" flipV="1">
            <a:off x="4870525" y="4029976"/>
            <a:ext cx="2713253" cy="88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Овал 192"/>
          <p:cNvSpPr/>
          <p:nvPr/>
        </p:nvSpPr>
        <p:spPr>
          <a:xfrm>
            <a:off x="7545214" y="4003527"/>
            <a:ext cx="74534" cy="8249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97" name="Правая фигурная скобка 196"/>
          <p:cNvSpPr/>
          <p:nvPr/>
        </p:nvSpPr>
        <p:spPr>
          <a:xfrm>
            <a:off x="7621045" y="3129251"/>
            <a:ext cx="208600" cy="916524"/>
          </a:xfrm>
          <a:prstGeom prst="rightBrace">
            <a:avLst>
              <a:gd name="adj1" fmla="val 35503"/>
              <a:gd name="adj2" fmla="val 10439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7908378" y="2885738"/>
            <a:ext cx="538264" cy="460898"/>
          </a:xfrm>
          <a:prstGeom prst="roundRect">
            <a:avLst/>
          </a:prstGeom>
          <a:solidFill>
            <a:srgbClr val="3E75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Уменьшение объема сетевой мощности</a:t>
            </a:r>
            <a:endParaRPr lang="ru-RU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6533238" y="3577732"/>
            <a:ext cx="485264" cy="418184"/>
          </a:xfrm>
          <a:prstGeom prst="roundRect">
            <a:avLst/>
          </a:prstGeom>
          <a:solidFill>
            <a:srgbClr val="3E75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Уменьшение объема покупной мощности</a:t>
            </a:r>
            <a:endParaRPr lang="ru-RU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4655360" y="2110740"/>
            <a:ext cx="4359097" cy="402936"/>
          </a:xfrm>
          <a:prstGeom prst="roundRect">
            <a:avLst>
              <a:gd name="adj" fmla="val 15462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изменения профиля нагрузки целесообразно провести расчеты по выбору варианта тарифа на передачу</a:t>
            </a:r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Прямоугольник: скругленные углы 19"/>
          <p:cNvSpPr/>
          <p:nvPr/>
        </p:nvSpPr>
        <p:spPr>
          <a:xfrm>
            <a:off x="4655360" y="149588"/>
            <a:ext cx="4359099" cy="1787624"/>
          </a:xfrm>
          <a:prstGeom prst="roundRect">
            <a:avLst>
              <a:gd name="adj" fmla="val 4104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7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Будний день </a:t>
            </a:r>
            <a:r>
              <a:rPr lang="ru-RU" sz="7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sz="7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Прямоугольник: скругленные углы 25"/>
          <p:cNvSpPr/>
          <p:nvPr/>
        </p:nvSpPr>
        <p:spPr>
          <a:xfrm>
            <a:off x="7131723" y="293974"/>
            <a:ext cx="1069601" cy="150684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04" name="Прямоугольник: скругленные углы 24"/>
          <p:cNvSpPr/>
          <p:nvPr/>
        </p:nvSpPr>
        <p:spPr>
          <a:xfrm>
            <a:off x="5708216" y="293974"/>
            <a:ext cx="707300" cy="1506848"/>
          </a:xfrm>
          <a:prstGeom prst="roundRect">
            <a:avLst>
              <a:gd name="adj" fmla="val 3192"/>
            </a:avLst>
          </a:prstGeom>
          <a:solidFill>
            <a:srgbClr val="B4C1D3"/>
          </a:solidFill>
          <a:ln>
            <a:solidFill>
              <a:srgbClr val="B0CC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106" name="Прямая со стрелкой 105"/>
          <p:cNvCxnSpPr>
            <a:cxnSpLocks/>
          </p:cNvCxnSpPr>
          <p:nvPr/>
        </p:nvCxnSpPr>
        <p:spPr>
          <a:xfrm flipV="1">
            <a:off x="4895006" y="206332"/>
            <a:ext cx="0" cy="1514034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cxnSpLocks/>
          </p:cNvCxnSpPr>
          <p:nvPr/>
        </p:nvCxnSpPr>
        <p:spPr>
          <a:xfrm>
            <a:off x="4895006" y="1720366"/>
            <a:ext cx="3903259" cy="0"/>
          </a:xfrm>
          <a:prstGeom prst="straightConnector1">
            <a:avLst/>
          </a:prstGeom>
          <a:ln w="31750">
            <a:solidFill>
              <a:schemeClr val="tx2"/>
            </a:solidFill>
            <a:headEnd w="sm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 rot="16200000">
            <a:off x="4270316" y="1139472"/>
            <a:ext cx="1007819" cy="218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потребления, </a:t>
            </a:r>
            <a:r>
              <a:rPr lang="ru-RU" sz="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кВтч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193341" y="1717848"/>
            <a:ext cx="708407" cy="15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 суток</a:t>
            </a:r>
          </a:p>
        </p:txBody>
      </p:sp>
      <p:sp>
        <p:nvSpPr>
          <p:cNvPr id="110" name="Полилиния: фигура 23"/>
          <p:cNvSpPr/>
          <p:nvPr/>
        </p:nvSpPr>
        <p:spPr>
          <a:xfrm>
            <a:off x="4892454" y="627482"/>
            <a:ext cx="3798656" cy="763270"/>
          </a:xfrm>
          <a:custGeom>
            <a:avLst/>
            <a:gdLst>
              <a:gd name="connsiteX0" fmla="*/ 0 w 5017674"/>
              <a:gd name="connsiteY0" fmla="*/ 694233 h 694233"/>
              <a:gd name="connsiteX1" fmla="*/ 1913325 w 5017674"/>
              <a:gd name="connsiteY1" fmla="*/ 402240 h 694233"/>
              <a:gd name="connsiteX2" fmla="*/ 3488551 w 5017674"/>
              <a:gd name="connsiteY2" fmla="*/ 2670 h 694233"/>
              <a:gd name="connsiteX3" fmla="*/ 4487476 w 5017674"/>
              <a:gd name="connsiteY3" fmla="*/ 240875 h 694233"/>
              <a:gd name="connsiteX4" fmla="*/ 4833257 w 5017674"/>
              <a:gd name="connsiteY4" fmla="*/ 494448 h 694233"/>
              <a:gd name="connsiteX5" fmla="*/ 5017674 w 5017674"/>
              <a:gd name="connsiteY5" fmla="*/ 617393 h 69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674" h="694233">
                <a:moveTo>
                  <a:pt x="0" y="694233"/>
                </a:moveTo>
                <a:cubicBezTo>
                  <a:pt x="665950" y="605866"/>
                  <a:pt x="1331900" y="517500"/>
                  <a:pt x="1913325" y="402240"/>
                </a:cubicBezTo>
                <a:cubicBezTo>
                  <a:pt x="2494750" y="286980"/>
                  <a:pt x="3059526" y="29564"/>
                  <a:pt x="3488551" y="2670"/>
                </a:cubicBezTo>
                <a:cubicBezTo>
                  <a:pt x="3917576" y="-24224"/>
                  <a:pt x="4263358" y="158912"/>
                  <a:pt x="4487476" y="240875"/>
                </a:cubicBezTo>
                <a:cubicBezTo>
                  <a:pt x="4711594" y="322838"/>
                  <a:pt x="4744891" y="431695"/>
                  <a:pt x="4833257" y="494448"/>
                </a:cubicBezTo>
                <a:cubicBezTo>
                  <a:pt x="4921623" y="557201"/>
                  <a:pt x="4969648" y="587297"/>
                  <a:pt x="5017674" y="617393"/>
                </a:cubicBezTo>
              </a:path>
            </a:pathLst>
          </a:custGeom>
          <a:noFill/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11" name="TextBox 110"/>
          <p:cNvSpPr txBox="1"/>
          <p:nvPr/>
        </p:nvSpPr>
        <p:spPr>
          <a:xfrm>
            <a:off x="5570487" y="1761542"/>
            <a:ext cx="1095505" cy="153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800" dirty="0"/>
              <a:t>утренние часы пик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167628" y="1763048"/>
            <a:ext cx="1103618" cy="153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800" dirty="0"/>
              <a:t>вечерние часы пик</a:t>
            </a:r>
          </a:p>
        </p:txBody>
      </p:sp>
      <p:sp>
        <p:nvSpPr>
          <p:cNvPr id="119" name="Овал 118">
            <a:extLst>
              <a:ext uri="{FF2B5EF4-FFF2-40B4-BE49-F238E27FC236}">
                <a16:creationId xmlns="" xmlns:a16="http://schemas.microsoft.com/office/drawing/2014/main" id="{97945DE5-B74B-4D10-AB2D-756652A4536E}"/>
              </a:ext>
            </a:extLst>
          </p:cNvPr>
          <p:cNvSpPr/>
          <p:nvPr/>
        </p:nvSpPr>
        <p:spPr>
          <a:xfrm>
            <a:off x="6198866" y="1065131"/>
            <a:ext cx="75440" cy="64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120" name="Прямая соединительная линия 119">
            <a:extLst>
              <a:ext uri="{FF2B5EF4-FFF2-40B4-BE49-F238E27FC236}">
                <a16:creationId xmlns="" xmlns:a16="http://schemas.microsoft.com/office/drawing/2014/main" id="{D56DF027-3E8A-40ED-A94D-CA341638D5EC}"/>
              </a:ext>
            </a:extLst>
          </p:cNvPr>
          <p:cNvCxnSpPr>
            <a:cxnSpLocks/>
            <a:stCxn id="119" idx="2"/>
          </p:cNvCxnSpPr>
          <p:nvPr/>
        </p:nvCxnSpPr>
        <p:spPr>
          <a:xfrm flipH="1">
            <a:off x="4883257" y="1097342"/>
            <a:ext cx="1315608" cy="485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4902740" y="640452"/>
            <a:ext cx="3808877" cy="914866"/>
          </a:xfrm>
          <a:custGeom>
            <a:avLst/>
            <a:gdLst>
              <a:gd name="connsiteX0" fmla="*/ 0 w 3761362"/>
              <a:gd name="connsiteY0" fmla="*/ 765298 h 914866"/>
              <a:gd name="connsiteX1" fmla="*/ 972766 w 3761362"/>
              <a:gd name="connsiteY1" fmla="*/ 564260 h 914866"/>
              <a:gd name="connsiteX2" fmla="*/ 1167319 w 3761362"/>
              <a:gd name="connsiteY2" fmla="*/ 518864 h 914866"/>
              <a:gd name="connsiteX3" fmla="*/ 1335932 w 3761362"/>
              <a:gd name="connsiteY3" fmla="*/ 914456 h 914866"/>
              <a:gd name="connsiteX4" fmla="*/ 1478605 w 3761362"/>
              <a:gd name="connsiteY4" fmla="*/ 434558 h 914866"/>
              <a:gd name="connsiteX5" fmla="*/ 2490281 w 3761362"/>
              <a:gd name="connsiteY5" fmla="*/ 13026 h 914866"/>
              <a:gd name="connsiteX6" fmla="*/ 3138792 w 3761362"/>
              <a:gd name="connsiteY6" fmla="*/ 129758 h 914866"/>
              <a:gd name="connsiteX7" fmla="*/ 3501958 w 3761362"/>
              <a:gd name="connsiteY7" fmla="*/ 356737 h 914866"/>
              <a:gd name="connsiteX8" fmla="*/ 3586264 w 3761362"/>
              <a:gd name="connsiteY8" fmla="*/ 505894 h 914866"/>
              <a:gd name="connsiteX9" fmla="*/ 3761362 w 3761362"/>
              <a:gd name="connsiteY9" fmla="*/ 680992 h 9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61362" h="914866">
                <a:moveTo>
                  <a:pt x="0" y="765298"/>
                </a:moveTo>
                <a:lnTo>
                  <a:pt x="972766" y="564260"/>
                </a:lnTo>
                <a:cubicBezTo>
                  <a:pt x="1167319" y="523188"/>
                  <a:pt x="1106791" y="460498"/>
                  <a:pt x="1167319" y="518864"/>
                </a:cubicBezTo>
                <a:cubicBezTo>
                  <a:pt x="1227847" y="577230"/>
                  <a:pt x="1284051" y="928507"/>
                  <a:pt x="1335932" y="914456"/>
                </a:cubicBezTo>
                <a:cubicBezTo>
                  <a:pt x="1387813" y="900405"/>
                  <a:pt x="1286214" y="584796"/>
                  <a:pt x="1478605" y="434558"/>
                </a:cubicBezTo>
                <a:cubicBezTo>
                  <a:pt x="1670997" y="284320"/>
                  <a:pt x="2213583" y="63826"/>
                  <a:pt x="2490281" y="13026"/>
                </a:cubicBezTo>
                <a:cubicBezTo>
                  <a:pt x="2766979" y="-37774"/>
                  <a:pt x="2970179" y="72473"/>
                  <a:pt x="3138792" y="129758"/>
                </a:cubicBezTo>
                <a:cubicBezTo>
                  <a:pt x="3307405" y="187043"/>
                  <a:pt x="3427379" y="294048"/>
                  <a:pt x="3501958" y="356737"/>
                </a:cubicBezTo>
                <a:cubicBezTo>
                  <a:pt x="3576537" y="419426"/>
                  <a:pt x="3543030" y="451852"/>
                  <a:pt x="3586264" y="505894"/>
                </a:cubicBezTo>
                <a:cubicBezTo>
                  <a:pt x="3629498" y="559936"/>
                  <a:pt x="3575456" y="593443"/>
                  <a:pt x="3761362" y="680992"/>
                </a:cubicBezTo>
              </a:path>
            </a:pathLst>
          </a:custGeom>
          <a:noFill/>
          <a:ln w="44450">
            <a:solidFill>
              <a:srgbClr val="3E75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170" name="Прямая соединительная линия 169">
            <a:extLst>
              <a:ext uri="{FF2B5EF4-FFF2-40B4-BE49-F238E27FC236}">
                <a16:creationId xmlns="" xmlns:a16="http://schemas.microsoft.com/office/drawing/2014/main" id="{D56DF027-3E8A-40ED-A94D-CA341638D5EC}"/>
              </a:ext>
            </a:extLst>
          </p:cNvPr>
          <p:cNvCxnSpPr>
            <a:cxnSpLocks/>
          </p:cNvCxnSpPr>
          <p:nvPr/>
        </p:nvCxnSpPr>
        <p:spPr>
          <a:xfrm flipH="1">
            <a:off x="4954749" y="1526029"/>
            <a:ext cx="1299807" cy="485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Овал 168">
            <a:extLst>
              <a:ext uri="{FF2B5EF4-FFF2-40B4-BE49-F238E27FC236}">
                <a16:creationId xmlns="" xmlns:a16="http://schemas.microsoft.com/office/drawing/2014/main" id="{97945DE5-B74B-4D10-AB2D-756652A4536E}"/>
              </a:ext>
            </a:extLst>
          </p:cNvPr>
          <p:cNvSpPr/>
          <p:nvPr/>
        </p:nvSpPr>
        <p:spPr>
          <a:xfrm>
            <a:off x="6218764" y="1506788"/>
            <a:ext cx="74534" cy="64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296261" y="1097341"/>
            <a:ext cx="208600" cy="433543"/>
          </a:xfrm>
          <a:prstGeom prst="rightBrace">
            <a:avLst>
              <a:gd name="adj1" fmla="val 35503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34562" y="1129552"/>
            <a:ext cx="739302" cy="377236"/>
          </a:xfrm>
          <a:prstGeom prst="roundRect">
            <a:avLst/>
          </a:prstGeom>
          <a:solidFill>
            <a:srgbClr val="3E75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Уменьшение объема покупной мощности</a:t>
            </a:r>
            <a:endParaRPr lang="ru-RU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5" name="Прямая соединительная линия 104"/>
          <p:cNvCxnSpPr>
            <a:cxnSpLocks/>
            <a:stCxn id="114" idx="2"/>
          </p:cNvCxnSpPr>
          <p:nvPr/>
        </p:nvCxnSpPr>
        <p:spPr>
          <a:xfrm flipH="1" flipV="1">
            <a:off x="4892454" y="622536"/>
            <a:ext cx="2676619" cy="176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7569072" y="592092"/>
            <a:ext cx="75440" cy="6442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89" name="Овал 188">
            <a:extLst>
              <a:ext uri="{FF2B5EF4-FFF2-40B4-BE49-F238E27FC236}">
                <a16:creationId xmlns="" xmlns:a16="http://schemas.microsoft.com/office/drawing/2014/main" id="{97945DE5-B74B-4D10-AB2D-756652A4536E}"/>
              </a:ext>
            </a:extLst>
          </p:cNvPr>
          <p:cNvSpPr/>
          <p:nvPr/>
        </p:nvSpPr>
        <p:spPr>
          <a:xfrm>
            <a:off x="6200329" y="4003527"/>
            <a:ext cx="74534" cy="65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84" name="Овал 183"/>
          <p:cNvSpPr/>
          <p:nvPr/>
        </p:nvSpPr>
        <p:spPr>
          <a:xfrm>
            <a:off x="7569073" y="3089755"/>
            <a:ext cx="75440" cy="6442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cxnSp>
        <p:nvCxnSpPr>
          <p:cNvPr id="40" name="Прямая соединительная линия 39"/>
          <p:cNvCxnSpPr>
            <a:cxnSpLocks/>
            <a:stCxn id="49" idx="2"/>
          </p:cNvCxnSpPr>
          <p:nvPr/>
        </p:nvCxnSpPr>
        <p:spPr>
          <a:xfrm flipH="1" flipV="1">
            <a:off x="401640" y="2485326"/>
            <a:ext cx="2644472" cy="247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4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7011040" y="119711"/>
            <a:ext cx="1740610" cy="4276062"/>
          </a:xfrm>
          <a:prstGeom prst="roundRect">
            <a:avLst>
              <a:gd name="adj" fmla="val 4969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1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Штрафные санкции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8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3845669" y="119711"/>
            <a:ext cx="917640" cy="4276062"/>
          </a:xfrm>
          <a:prstGeom prst="roundRect">
            <a:avLst>
              <a:gd name="adj" fmla="val 5983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1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Риски</a:t>
            </a:r>
          </a:p>
        </p:txBody>
      </p:sp>
      <p:sp>
        <p:nvSpPr>
          <p:cNvPr id="12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21" y="514279"/>
            <a:ext cx="8052163" cy="237993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Просроченная задолженность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588867" y="427375"/>
            <a:ext cx="2354095" cy="408457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допускать образования просроченной задолженности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150452" y="427377"/>
            <a:ext cx="2003176" cy="408455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Пеня – 1/130 ставки рефинансирования ЦБ РФ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4397542" y="427377"/>
            <a:ext cx="2003176" cy="408456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Ограничение режима потребления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4085617" y="520764"/>
            <a:ext cx="360564" cy="244478"/>
          </a:xfrm>
          <a:prstGeom prst="roundRect">
            <a:avLst>
              <a:gd name="adj" fmla="val 3470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20" y="1127123"/>
            <a:ext cx="8052163" cy="237993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Превышение максимальной мощности</a:t>
            </a:r>
          </a:p>
        </p:txBody>
      </p:sp>
      <p:sp>
        <p:nvSpPr>
          <p:cNvPr id="18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3002881" y="1002982"/>
            <a:ext cx="2003176" cy="501567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Ограничение режима потребления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5324272" y="1002982"/>
            <a:ext cx="3608963" cy="501566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потребляемой мощности. </a:t>
            </a:r>
          </a:p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технологическое присоединение (увеличение максимальной мощности)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19" y="1811303"/>
            <a:ext cx="8052163" cy="237993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Безучетное</a:t>
            </a:r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потребление</a:t>
            </a:r>
          </a:p>
        </p:txBody>
      </p:sp>
      <p:sp>
        <p:nvSpPr>
          <p:cNvPr id="21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155325" y="1679515"/>
            <a:ext cx="4245393" cy="501567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стоимости 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безучетного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потребления исходя из максимальной мощности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546714" y="1679515"/>
            <a:ext cx="2386521" cy="501567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Своевременная поверка, замена приборов учета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18" y="2450087"/>
            <a:ext cx="8052163" cy="369779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Безучетное</a:t>
            </a:r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потребление + </a:t>
            </a:r>
          </a:p>
          <a:p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превышение максимальной мощности</a:t>
            </a:r>
          </a:p>
        </p:txBody>
      </p:sp>
      <p:sp>
        <p:nvSpPr>
          <p:cNvPr id="24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684834" y="2389634"/>
            <a:ext cx="3715884" cy="501567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стоимости 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безучетного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потребления исходя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допустимой длительной токовой нагрузки каждого вводного провода (кабеля)</a:t>
            </a:r>
          </a:p>
        </p:txBody>
      </p:sp>
      <p:sp>
        <p:nvSpPr>
          <p:cNvPr id="25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18" y="3143993"/>
            <a:ext cx="7995791" cy="369781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Бездоговорное потребление </a:t>
            </a:r>
          </a:p>
          <a:p>
            <a:r>
              <a:rPr lang="ru-R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клиентов ЭСО)</a:t>
            </a:r>
          </a:p>
        </p:txBody>
      </p:sp>
      <p:sp>
        <p:nvSpPr>
          <p:cNvPr id="26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143202" y="3070573"/>
            <a:ext cx="4245393" cy="501567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стоимости бездоговорного потребления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исходя из допустимой длительной токовой нагрузки каждого вводного провода (кабеля)</a:t>
            </a:r>
          </a:p>
        </p:txBody>
      </p:sp>
      <p:sp>
        <p:nvSpPr>
          <p:cNvPr id="27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540229" y="3070572"/>
            <a:ext cx="2393005" cy="501567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работой ЭСО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546716" y="2389635"/>
            <a:ext cx="2386520" cy="501566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потребляемой мощности. </a:t>
            </a:r>
          </a:p>
          <a:p>
            <a:pPr algn="ctr"/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Своевременная поверка, замена приборов учета</a:t>
            </a:r>
          </a:p>
        </p:txBody>
      </p:sp>
      <p:sp>
        <p:nvSpPr>
          <p:cNvPr id="29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83917" y="3890840"/>
            <a:ext cx="7995791" cy="240171"/>
          </a:xfrm>
          <a:prstGeom prst="roundRect">
            <a:avLst>
              <a:gd name="adj" fmla="val 6427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</a:t>
            </a:r>
            <a:r>
              <a:rPr lang="ru-RU" sz="1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субабонентов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143201" y="3739600"/>
            <a:ext cx="4245393" cy="501567"/>
          </a:xfrm>
          <a:prstGeom prst="roundRect">
            <a:avLst>
              <a:gd name="adj" fmla="val 7425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Энергосбытовая деятельность без лицензии.</a:t>
            </a:r>
          </a:p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 от 500 тыс. руб.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6540229" y="3739599"/>
            <a:ext cx="1125168" cy="501567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Расторжение договоров с 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субабонентами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8048017" y="3739598"/>
            <a:ext cx="894946" cy="501567"/>
          </a:xfrm>
          <a:prstGeom prst="roundRect">
            <a:avLst>
              <a:gd name="adj" fmla="val 7425"/>
            </a:avLst>
          </a:prstGeom>
          <a:solidFill>
            <a:srgbClr val="3E759D"/>
          </a:solidFill>
          <a:ln w="19050">
            <a:solidFill>
              <a:srgbClr val="134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лицензии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7581089" y="3852509"/>
            <a:ext cx="537025" cy="290801"/>
          </a:xfrm>
          <a:prstGeom prst="roundRect">
            <a:avLst>
              <a:gd name="adj" fmla="val 40876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0935" y="4535363"/>
            <a:ext cx="8164749" cy="4202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7250" rtlCol="0" anchor="ctr"/>
          <a:lstStyle/>
          <a:p>
            <a:r>
              <a:rPr lang="ru-RU" sz="13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Рекомендуемые действия потребителей для минимизации затрат на электроснабжение </a:t>
            </a:r>
            <a:endParaRPr lang="ru-RU" sz="13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>
            <a:spLocks/>
          </p:cNvSpPr>
          <p:nvPr/>
        </p:nvSpPr>
        <p:spPr>
          <a:xfrm>
            <a:off x="314157" y="4408743"/>
            <a:ext cx="1604701" cy="4473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Energo.blog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>
            <a:spLocks/>
          </p:cNvSpPr>
          <p:nvPr/>
        </p:nvSpPr>
        <p:spPr>
          <a:xfrm>
            <a:off x="8560337" y="4791158"/>
            <a:ext cx="382626" cy="2292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560337" y="4765218"/>
            <a:ext cx="382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7D101C8-B44E-47F7-A417-463CBC98C986}" type="slidenum">
              <a:rPr lang="ru-RU" sz="1200" b="1">
                <a:solidFill>
                  <a:schemeClr val="bg2">
                    <a:lumMod val="50000"/>
                  </a:schemeClr>
                </a:solidFill>
                <a:latin typeface="Play" panose="020B0000000000000000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>
                <a:defRPr/>
              </a:pPr>
              <a:t>9</a:t>
            </a:fld>
            <a:endParaRPr lang="ru-RU" sz="1200" b="1" dirty="0">
              <a:solidFill>
                <a:schemeClr val="bg2">
                  <a:lumMod val="50000"/>
                </a:schemeClr>
              </a:solidFill>
              <a:latin typeface="Play" panose="020B0000000000000000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95300" y="482600"/>
            <a:ext cx="1821180" cy="1042462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Определять наиболее экономически эффективную ценовую категорию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314157" y="181248"/>
            <a:ext cx="1604701" cy="367135"/>
          </a:xfrm>
          <a:prstGeom prst="roundRect">
            <a:avLst>
              <a:gd name="adj" fmla="val 20861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 ГП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2781300" y="612300"/>
            <a:ext cx="1821180" cy="1042462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Проверять выставленную ЭСО стоимость электроснабжения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: скругленные углы 49">
            <a:extLst>
              <a:ext uri="{FF2B5EF4-FFF2-40B4-BE49-F238E27FC236}">
                <a16:creationId xmlns="" xmlns:a16="http://schemas.microsoft.com/office/drawing/2014/main" id="{4B06122A-95CF-4BC0-8128-F9852BBB09C4}"/>
              </a:ext>
            </a:extLst>
          </p:cNvPr>
          <p:cNvSpPr/>
          <p:nvPr/>
        </p:nvSpPr>
        <p:spPr>
          <a:xfrm>
            <a:off x="2600157" y="181248"/>
            <a:ext cx="1604701" cy="496835"/>
          </a:xfrm>
          <a:prstGeom prst="roundRect">
            <a:avLst>
              <a:gd name="adj" fmla="val 20861"/>
            </a:avLst>
          </a:prstGeom>
          <a:solidFill>
            <a:srgbClr val="71A6CB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 ЭСО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171411" y="1470336"/>
            <a:ext cx="1890191" cy="363300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реже 1 раза в год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2942129" y="1600036"/>
            <a:ext cx="1821180" cy="1042462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Сверять ее с наиболее экономически эффективной ценовой категорией ГП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2781301" y="2540599"/>
            <a:ext cx="2186940" cy="533339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реже 1 раза в квартал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95300" y="1991567"/>
            <a:ext cx="1821180" cy="1244686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Оценивать целесообразность перехода на электроснабжение к ЭСО</a:t>
            </a:r>
            <a:endParaRPr lang="ru-RU" sz="1200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284603" y="3054603"/>
            <a:ext cx="1890191" cy="363300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Каждые 1-3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204858" y="3382038"/>
            <a:ext cx="4640826" cy="629156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Проверить обоснованность оплаты услуг по передаче по уровню напряжения</a:t>
            </a:r>
            <a:endParaRPr lang="ru-RU" sz="1200" b="1" dirty="0">
              <a:solidFill>
                <a:srgbClr val="1341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425751" y="3683758"/>
            <a:ext cx="3266139" cy="362948"/>
          </a:xfrm>
          <a:prstGeom prst="roundRect">
            <a:avLst>
              <a:gd name="adj" fmla="val 10930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Избегать штрафных санкций</a:t>
            </a:r>
          </a:p>
        </p:txBody>
      </p:sp>
      <p:sp>
        <p:nvSpPr>
          <p:cNvPr id="21" name="Прямоугольник: скругленные углы 46">
            <a:extLst>
              <a:ext uri="{FF2B5EF4-FFF2-40B4-BE49-F238E27FC236}">
                <a16:creationId xmlns="" xmlns:a16="http://schemas.microsoft.com/office/drawing/2014/main" id="{975F188D-F1B8-4654-B0D3-B7794C7C3CC6}"/>
              </a:ext>
            </a:extLst>
          </p:cNvPr>
          <p:cNvSpPr/>
          <p:nvPr/>
        </p:nvSpPr>
        <p:spPr>
          <a:xfrm>
            <a:off x="5119991" y="446797"/>
            <a:ext cx="3725693" cy="1777316"/>
          </a:xfrm>
          <a:prstGeom prst="roundRect">
            <a:avLst>
              <a:gd name="adj" fmla="val 6234"/>
            </a:avLst>
          </a:prstGeom>
          <a:solidFill>
            <a:schemeClr val="bg1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>
              <a:spcBef>
                <a:spcPts val="600"/>
              </a:spcBef>
            </a:pPr>
            <a:r>
              <a:rPr lang="ru-RU" sz="1200" b="1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Рассмотреть возможность снижения объекта потребления: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часы пиковой нагрузки региона                (для уменьшения покупной мощности)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часы максимума Системного </a:t>
            </a:r>
            <a:r>
              <a:rPr lang="ru-RU" sz="12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оператора </a:t>
            </a:r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уменьшения покупной </a:t>
            </a:r>
            <a:r>
              <a:rPr lang="ru-RU" sz="1200" dirty="0" smtClean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сетевой мощности</a:t>
            </a:r>
            <a:r>
              <a:rPr lang="ru-RU" sz="1200" dirty="0">
                <a:solidFill>
                  <a:srgbClr val="134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2" name="Прямоугольник: скругленные углы 42">
            <a:extLst>
              <a:ext uri="{FF2B5EF4-FFF2-40B4-BE49-F238E27FC236}">
                <a16:creationId xmlns="" xmlns:a16="http://schemas.microsoft.com/office/drawing/2014/main" id="{438E42DE-A369-46A9-BA0D-AF7D1F355ED7}"/>
              </a:ext>
            </a:extLst>
          </p:cNvPr>
          <p:cNvSpPr/>
          <p:nvPr/>
        </p:nvSpPr>
        <p:spPr>
          <a:xfrm>
            <a:off x="5453444" y="1938566"/>
            <a:ext cx="3045284" cy="882407"/>
          </a:xfrm>
          <a:prstGeom prst="roundRect">
            <a:avLst>
              <a:gd name="adj" fmla="val 15242"/>
            </a:avLst>
          </a:prstGeom>
          <a:solidFill>
            <a:srgbClr val="1A6CAA"/>
          </a:solidFill>
          <a:ln w="19050">
            <a:solidFill>
              <a:srgbClr val="13416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профиль потребления будет изменен – актуализировать расчет по выбору ценовой категории / варианта тарифа на передачу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9477</TotalTime>
  <Words>1171</Words>
  <Application>Microsoft Office PowerPoint</Application>
  <PresentationFormat>Экран (16:9)</PresentationFormat>
  <Paragraphs>235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Туксин</dc:creator>
  <cp:lastModifiedBy>Пользователь Windows</cp:lastModifiedBy>
  <cp:revision>111</cp:revision>
  <dcterms:created xsi:type="dcterms:W3CDTF">2017-09-06T02:45:55Z</dcterms:created>
  <dcterms:modified xsi:type="dcterms:W3CDTF">2018-09-27T03:56:36Z</dcterms:modified>
</cp:coreProperties>
</file>